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8" r:id="rId3"/>
    <p:sldId id="262" r:id="rId4"/>
    <p:sldId id="270" r:id="rId5"/>
    <p:sldId id="261" r:id="rId6"/>
    <p:sldId id="263" r:id="rId7"/>
    <p:sldId id="267" r:id="rId8"/>
    <p:sldId id="264" r:id="rId9"/>
    <p:sldId id="268" r:id="rId10"/>
    <p:sldId id="265" r:id="rId11"/>
    <p:sldId id="269" r:id="rId12"/>
    <p:sldId id="266"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8" d="100"/>
          <a:sy n="58" d="100"/>
        </p:scale>
        <p:origin x="34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A115C93B-B3CD-4424-AB40-233EC7C514DE}" type="datetimeFigureOut">
              <a:rPr lang="fr-FR" smtClean="0"/>
              <a:t>28/01/2016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2141EC0-2A49-4374-B394-25BF9253D9F3}" type="slidenum">
              <a:rPr lang="fr-FR" smtClean="0"/>
              <a:t>‹N°›</a:t>
            </a:fld>
            <a:endParaRPr lang="fr-FR"/>
          </a:p>
        </p:txBody>
      </p:sp>
    </p:spTree>
    <p:extLst>
      <p:ext uri="{BB962C8B-B14F-4D97-AF65-F5344CB8AC3E}">
        <p14:creationId xmlns:p14="http://schemas.microsoft.com/office/powerpoint/2010/main" val="2394207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115C93B-B3CD-4424-AB40-233EC7C514DE}" type="datetimeFigureOut">
              <a:rPr lang="fr-FR" smtClean="0"/>
              <a:t>28/01/2016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2141EC0-2A49-4374-B394-25BF9253D9F3}" type="slidenum">
              <a:rPr lang="fr-FR" smtClean="0"/>
              <a:t>‹N°›</a:t>
            </a:fld>
            <a:endParaRPr lang="fr-FR"/>
          </a:p>
        </p:txBody>
      </p:sp>
    </p:spTree>
    <p:extLst>
      <p:ext uri="{BB962C8B-B14F-4D97-AF65-F5344CB8AC3E}">
        <p14:creationId xmlns:p14="http://schemas.microsoft.com/office/powerpoint/2010/main" val="838576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115C93B-B3CD-4424-AB40-233EC7C514DE}" type="datetimeFigureOut">
              <a:rPr lang="fr-FR" smtClean="0"/>
              <a:t>28/01/2016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2141EC0-2A49-4374-B394-25BF9253D9F3}" type="slidenum">
              <a:rPr lang="fr-FR" smtClean="0"/>
              <a:t>‹N°›</a:t>
            </a:fld>
            <a:endParaRPr lang="fr-FR"/>
          </a:p>
        </p:txBody>
      </p:sp>
    </p:spTree>
    <p:extLst>
      <p:ext uri="{BB962C8B-B14F-4D97-AF65-F5344CB8AC3E}">
        <p14:creationId xmlns:p14="http://schemas.microsoft.com/office/powerpoint/2010/main" val="321635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115C93B-B3CD-4424-AB40-233EC7C514DE}" type="datetimeFigureOut">
              <a:rPr lang="fr-FR" smtClean="0"/>
              <a:t>28/01/2016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2141EC0-2A49-4374-B394-25BF9253D9F3}" type="slidenum">
              <a:rPr lang="fr-FR" smtClean="0"/>
              <a:t>‹N°›</a:t>
            </a:fld>
            <a:endParaRPr lang="fr-FR"/>
          </a:p>
        </p:txBody>
      </p:sp>
    </p:spTree>
    <p:extLst>
      <p:ext uri="{BB962C8B-B14F-4D97-AF65-F5344CB8AC3E}">
        <p14:creationId xmlns:p14="http://schemas.microsoft.com/office/powerpoint/2010/main" val="3581479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115C93B-B3CD-4424-AB40-233EC7C514DE}" type="datetimeFigureOut">
              <a:rPr lang="fr-FR" smtClean="0"/>
              <a:t>28/01/2016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2141EC0-2A49-4374-B394-25BF9253D9F3}" type="slidenum">
              <a:rPr lang="fr-FR" smtClean="0"/>
              <a:t>‹N°›</a:t>
            </a:fld>
            <a:endParaRPr lang="fr-FR"/>
          </a:p>
        </p:txBody>
      </p:sp>
    </p:spTree>
    <p:extLst>
      <p:ext uri="{BB962C8B-B14F-4D97-AF65-F5344CB8AC3E}">
        <p14:creationId xmlns:p14="http://schemas.microsoft.com/office/powerpoint/2010/main" val="489324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115C93B-B3CD-4424-AB40-233EC7C514DE}" type="datetimeFigureOut">
              <a:rPr lang="fr-FR" smtClean="0"/>
              <a:t>28/01/2016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2141EC0-2A49-4374-B394-25BF9253D9F3}" type="slidenum">
              <a:rPr lang="fr-FR" smtClean="0"/>
              <a:t>‹N°›</a:t>
            </a:fld>
            <a:endParaRPr lang="fr-FR"/>
          </a:p>
        </p:txBody>
      </p:sp>
    </p:spTree>
    <p:extLst>
      <p:ext uri="{BB962C8B-B14F-4D97-AF65-F5344CB8AC3E}">
        <p14:creationId xmlns:p14="http://schemas.microsoft.com/office/powerpoint/2010/main" val="1954461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115C93B-B3CD-4424-AB40-233EC7C514DE}" type="datetimeFigureOut">
              <a:rPr lang="fr-FR" smtClean="0"/>
              <a:t>28/01/2016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2141EC0-2A49-4374-B394-25BF9253D9F3}" type="slidenum">
              <a:rPr lang="fr-FR" smtClean="0"/>
              <a:t>‹N°›</a:t>
            </a:fld>
            <a:endParaRPr lang="fr-FR"/>
          </a:p>
        </p:txBody>
      </p:sp>
    </p:spTree>
    <p:extLst>
      <p:ext uri="{BB962C8B-B14F-4D97-AF65-F5344CB8AC3E}">
        <p14:creationId xmlns:p14="http://schemas.microsoft.com/office/powerpoint/2010/main" val="2620553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A115C93B-B3CD-4424-AB40-233EC7C514DE}" type="datetimeFigureOut">
              <a:rPr lang="fr-FR" smtClean="0"/>
              <a:t>28/01/2016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2141EC0-2A49-4374-B394-25BF9253D9F3}" type="slidenum">
              <a:rPr lang="fr-FR" smtClean="0"/>
              <a:t>‹N°›</a:t>
            </a:fld>
            <a:endParaRPr lang="fr-FR"/>
          </a:p>
        </p:txBody>
      </p:sp>
    </p:spTree>
    <p:extLst>
      <p:ext uri="{BB962C8B-B14F-4D97-AF65-F5344CB8AC3E}">
        <p14:creationId xmlns:p14="http://schemas.microsoft.com/office/powerpoint/2010/main" val="1263261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115C93B-B3CD-4424-AB40-233EC7C514DE}" type="datetimeFigureOut">
              <a:rPr lang="fr-FR" smtClean="0"/>
              <a:t>28/01/2016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2141EC0-2A49-4374-B394-25BF9253D9F3}" type="slidenum">
              <a:rPr lang="fr-FR" smtClean="0"/>
              <a:t>‹N°›</a:t>
            </a:fld>
            <a:endParaRPr lang="fr-FR"/>
          </a:p>
        </p:txBody>
      </p:sp>
    </p:spTree>
    <p:extLst>
      <p:ext uri="{BB962C8B-B14F-4D97-AF65-F5344CB8AC3E}">
        <p14:creationId xmlns:p14="http://schemas.microsoft.com/office/powerpoint/2010/main" val="722904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115C93B-B3CD-4424-AB40-233EC7C514DE}" type="datetimeFigureOut">
              <a:rPr lang="fr-FR" smtClean="0"/>
              <a:t>28/01/2016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2141EC0-2A49-4374-B394-25BF9253D9F3}" type="slidenum">
              <a:rPr lang="fr-FR" smtClean="0"/>
              <a:t>‹N°›</a:t>
            </a:fld>
            <a:endParaRPr lang="fr-FR"/>
          </a:p>
        </p:txBody>
      </p:sp>
    </p:spTree>
    <p:extLst>
      <p:ext uri="{BB962C8B-B14F-4D97-AF65-F5344CB8AC3E}">
        <p14:creationId xmlns:p14="http://schemas.microsoft.com/office/powerpoint/2010/main" val="2354057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115C93B-B3CD-4424-AB40-233EC7C514DE}" type="datetimeFigureOut">
              <a:rPr lang="fr-FR" smtClean="0"/>
              <a:t>28/01/2016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2141EC0-2A49-4374-B394-25BF9253D9F3}" type="slidenum">
              <a:rPr lang="fr-FR" smtClean="0"/>
              <a:t>‹N°›</a:t>
            </a:fld>
            <a:endParaRPr lang="fr-FR"/>
          </a:p>
        </p:txBody>
      </p:sp>
    </p:spTree>
    <p:extLst>
      <p:ext uri="{BB962C8B-B14F-4D97-AF65-F5344CB8AC3E}">
        <p14:creationId xmlns:p14="http://schemas.microsoft.com/office/powerpoint/2010/main" val="1488493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15C93B-B3CD-4424-AB40-233EC7C514DE}" type="datetimeFigureOut">
              <a:rPr lang="fr-FR" smtClean="0"/>
              <a:t>28/01/2016</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141EC0-2A49-4374-B394-25BF9253D9F3}" type="slidenum">
              <a:rPr lang="fr-FR" smtClean="0"/>
              <a:t>‹N°›</a:t>
            </a:fld>
            <a:endParaRPr lang="fr-FR"/>
          </a:p>
        </p:txBody>
      </p:sp>
    </p:spTree>
    <p:extLst>
      <p:ext uri="{BB962C8B-B14F-4D97-AF65-F5344CB8AC3E}">
        <p14:creationId xmlns:p14="http://schemas.microsoft.com/office/powerpoint/2010/main" val="40654911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rion.denizot@univ-uhb.fr"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mailto:christine.petr@univ-ubs.fr"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christine.petr@univ-ubs.fr" TargetMode="External"/><Relationship Id="rId2" Type="http://schemas.openxmlformats.org/officeDocument/2006/relationships/hyperlink" Target="mailto:marion.denizot@univ-rennes2.fr"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us12.admin.mailchimp.com/lists/members/?id=83973" TargetMode="External"/><Relationship Id="rId3" Type="http://schemas.openxmlformats.org/officeDocument/2006/relationships/hyperlink" Target="https://us12.admin.mailchimp.com/lists/members/?id=130385" TargetMode="External"/><Relationship Id="rId7" Type="http://schemas.openxmlformats.org/officeDocument/2006/relationships/hyperlink" Target="https://us12.admin.mailchimp.com/lists/members/?id=130341" TargetMode="External"/><Relationship Id="rId2" Type="http://schemas.openxmlformats.org/officeDocument/2006/relationships/hyperlink" Target="https://us12.admin.mailchimp.com/lists/members/?id=130401" TargetMode="External"/><Relationship Id="rId1" Type="http://schemas.openxmlformats.org/officeDocument/2006/relationships/slideLayout" Target="../slideLayouts/slideLayout2.xml"/><Relationship Id="rId6" Type="http://schemas.openxmlformats.org/officeDocument/2006/relationships/hyperlink" Target="https://us12.admin.mailchimp.com/lists/members/?id=130349" TargetMode="External"/><Relationship Id="rId5" Type="http://schemas.openxmlformats.org/officeDocument/2006/relationships/hyperlink" Target="https://us12.admin.mailchimp.com/lists/members/?id=130361" TargetMode="External"/><Relationship Id="rId4" Type="http://schemas.openxmlformats.org/officeDocument/2006/relationships/hyperlink" Target="https://us12.admin.mailchimp.com/lists/members/?id=13038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BIS - Biennales internationnales du spectac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65927" y="1572209"/>
            <a:ext cx="4426074" cy="2968283"/>
          </a:xfrm>
          <a:prstGeom prst="rect">
            <a:avLst/>
          </a:prstGeom>
          <a:noFill/>
          <a:effectLst>
            <a:glow rad="25400">
              <a:schemeClr val="accent1">
                <a:alpha val="40000"/>
              </a:schemeClr>
            </a:glow>
            <a:reflection blurRad="622300" endPos="0" dist="50800" dir="5400000" sy="-100000" algn="bl" rotWithShape="0"/>
            <a:softEdge rad="0"/>
          </a:effectLst>
          <a:extLst>
            <a:ext uri="{909E8E84-426E-40DD-AFC4-6F175D3DCCD1}">
              <a14:hiddenFill xmlns:a14="http://schemas.microsoft.com/office/drawing/2010/main">
                <a:solidFill>
                  <a:srgbClr val="FFFFFF"/>
                </a:solidFill>
              </a14:hiddenFill>
            </a:ext>
          </a:extLst>
        </p:spPr>
      </p:pic>
      <p:sp>
        <p:nvSpPr>
          <p:cNvPr id="2" name="Titre 1"/>
          <p:cNvSpPr>
            <a:spLocks noGrp="1"/>
          </p:cNvSpPr>
          <p:nvPr>
            <p:ph type="title"/>
          </p:nvPr>
        </p:nvSpPr>
        <p:spPr>
          <a:xfrm>
            <a:off x="495836" y="909428"/>
            <a:ext cx="10515600" cy="1325563"/>
          </a:xfrm>
        </p:spPr>
        <p:txBody>
          <a:bodyPr>
            <a:noAutofit/>
          </a:bodyPr>
          <a:lstStyle/>
          <a:p>
            <a:pPr marL="514350" lvl="0" indent="-514350"/>
            <a:r>
              <a:rPr lang="fr-FR" sz="4800" b="1" dirty="0" smtClean="0"/>
              <a:t>Pour un état des lieux du numérique dans les théâtres</a:t>
            </a:r>
            <a:endParaRPr lang="fr-FR" sz="4800" b="1" dirty="0"/>
          </a:p>
        </p:txBody>
      </p:sp>
      <p:sp>
        <p:nvSpPr>
          <p:cNvPr id="3" name="Espace réservé du contenu 2"/>
          <p:cNvSpPr>
            <a:spLocks noGrp="1"/>
          </p:cNvSpPr>
          <p:nvPr>
            <p:ph idx="1"/>
          </p:nvPr>
        </p:nvSpPr>
        <p:spPr>
          <a:xfrm>
            <a:off x="495837" y="2842592"/>
            <a:ext cx="11696164" cy="4471989"/>
          </a:xfrm>
        </p:spPr>
        <p:txBody>
          <a:bodyPr>
            <a:normAutofit/>
          </a:bodyPr>
          <a:lstStyle/>
          <a:p>
            <a:r>
              <a:rPr lang="fr-FR" sz="2400" b="1" dirty="0" smtClean="0"/>
              <a:t>Marion DENIZOT</a:t>
            </a:r>
          </a:p>
          <a:p>
            <a:pPr marL="0" indent="0">
              <a:spcBef>
                <a:spcPts val="0"/>
              </a:spcBef>
              <a:buNone/>
            </a:pPr>
            <a:r>
              <a:rPr lang="fr-FR" sz="2400" dirty="0" smtClean="0"/>
              <a:t>Etudes théâtrales </a:t>
            </a:r>
          </a:p>
          <a:p>
            <a:pPr marL="0" indent="0">
              <a:spcBef>
                <a:spcPts val="0"/>
              </a:spcBef>
              <a:buNone/>
            </a:pPr>
            <a:r>
              <a:rPr lang="fr-FR" sz="2400" dirty="0" smtClean="0"/>
              <a:t>Maître de Conférence Habilité à Diriger des Recherches</a:t>
            </a:r>
          </a:p>
          <a:p>
            <a:pPr marL="0" indent="0">
              <a:spcBef>
                <a:spcPts val="0"/>
              </a:spcBef>
              <a:buNone/>
            </a:pPr>
            <a:r>
              <a:rPr lang="fr-FR" sz="2400" dirty="0" smtClean="0"/>
              <a:t>Université de Rennes 2</a:t>
            </a:r>
          </a:p>
          <a:p>
            <a:pPr marL="0" indent="0">
              <a:spcBef>
                <a:spcPts val="0"/>
              </a:spcBef>
              <a:buNone/>
            </a:pPr>
            <a:r>
              <a:rPr lang="fr-FR" sz="2400" dirty="0" smtClean="0">
                <a:hlinkClick r:id="rId3"/>
              </a:rPr>
              <a:t>marion.denizot@univ-rennes2.fr</a:t>
            </a:r>
            <a:endParaRPr lang="fr-FR" sz="2400" dirty="0" smtClean="0"/>
          </a:p>
          <a:p>
            <a:pPr marL="0" indent="0">
              <a:spcBef>
                <a:spcPts val="0"/>
              </a:spcBef>
              <a:buNone/>
            </a:pPr>
            <a:endParaRPr lang="fr-FR" sz="2400" dirty="0"/>
          </a:p>
          <a:p>
            <a:r>
              <a:rPr lang="fr-FR" sz="2400" b="1" dirty="0"/>
              <a:t>Christine PETR</a:t>
            </a:r>
          </a:p>
          <a:p>
            <a:pPr marL="0" indent="0">
              <a:spcBef>
                <a:spcPts val="0"/>
              </a:spcBef>
              <a:buNone/>
            </a:pPr>
            <a:r>
              <a:rPr lang="fr-FR" sz="2400" dirty="0"/>
              <a:t>Marketing et comportement du consommateur sur le temps de loisir</a:t>
            </a:r>
          </a:p>
          <a:p>
            <a:pPr marL="0" indent="0">
              <a:spcBef>
                <a:spcPts val="0"/>
              </a:spcBef>
              <a:buNone/>
            </a:pPr>
            <a:r>
              <a:rPr lang="fr-FR" sz="2400" dirty="0"/>
              <a:t>Professeur des Universités, Université de Bretagne Sud, (UBS, Vannes)</a:t>
            </a:r>
          </a:p>
          <a:p>
            <a:pPr marL="0" indent="0">
              <a:spcBef>
                <a:spcPts val="0"/>
              </a:spcBef>
              <a:buNone/>
            </a:pPr>
            <a:r>
              <a:rPr lang="fr-FR" sz="2400" dirty="0">
                <a:hlinkClick r:id="rId4"/>
              </a:rPr>
              <a:t>christine.petr@univ-ubs.fr</a:t>
            </a:r>
            <a:r>
              <a:rPr lang="fr-FR" sz="2400" dirty="0"/>
              <a:t> </a:t>
            </a:r>
            <a:r>
              <a:rPr lang="fr-FR" sz="2400" dirty="0" smtClean="0"/>
              <a:t> </a:t>
            </a:r>
            <a:endParaRPr lang="fr-FR" sz="2400" dirty="0"/>
          </a:p>
        </p:txBody>
      </p:sp>
    </p:spTree>
    <p:extLst>
      <p:ext uri="{BB962C8B-B14F-4D97-AF65-F5344CB8AC3E}">
        <p14:creationId xmlns:p14="http://schemas.microsoft.com/office/powerpoint/2010/main" val="3487471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514350" indent="-514350"/>
            <a:r>
              <a:rPr lang="fr-FR" dirty="0"/>
              <a:t>La temporalité de l’étude : 1</a:t>
            </a:r>
            <a:r>
              <a:rPr lang="fr-FR" baseline="30000" dirty="0"/>
              <a:t>er</a:t>
            </a:r>
            <a:r>
              <a:rPr lang="fr-FR" dirty="0"/>
              <a:t> semestre </a:t>
            </a:r>
            <a:r>
              <a:rPr lang="fr-FR" dirty="0" smtClean="0"/>
              <a:t>2016</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Présentation de l’étude : 20 janvier 2016 - BIS 2016 </a:t>
            </a:r>
          </a:p>
          <a:p>
            <a:r>
              <a:rPr lang="fr-FR" dirty="0" smtClean="0"/>
              <a:t>Lancement de l’étude par envoi email de l’enquête : 4 février 2016</a:t>
            </a:r>
          </a:p>
          <a:p>
            <a:r>
              <a:rPr lang="fr-FR" dirty="0" smtClean="0"/>
              <a:t>Transmission d’un lien pour une enquête via Internet : 25 février 2016 </a:t>
            </a:r>
            <a:endParaRPr lang="fr-FR" dirty="0" smtClean="0"/>
          </a:p>
          <a:p>
            <a:pPr lvl="1"/>
            <a:r>
              <a:rPr lang="fr-FR" dirty="0" smtClean="0"/>
              <a:t>Relais par des tiers de l'appel </a:t>
            </a:r>
            <a:r>
              <a:rPr lang="fr-FR" dirty="0"/>
              <a:t>à participation auprès </a:t>
            </a:r>
            <a:r>
              <a:rPr lang="fr-FR" dirty="0" smtClean="0"/>
              <a:t>des adhérents </a:t>
            </a:r>
            <a:r>
              <a:rPr lang="fr-FR" dirty="0"/>
              <a:t>au moment de la diffusion du questionnaire </a:t>
            </a:r>
            <a:r>
              <a:rPr lang="fr-FR" dirty="0" smtClean="0"/>
              <a:t>(</a:t>
            </a:r>
            <a:r>
              <a:rPr lang="fr-FR" dirty="0" err="1" smtClean="0"/>
              <a:t>fevrier</a:t>
            </a:r>
            <a:r>
              <a:rPr lang="fr-FR" dirty="0" smtClean="0"/>
              <a:t>)</a:t>
            </a:r>
            <a:r>
              <a:rPr lang="fr-FR" dirty="0"/>
              <a:t> pour nous aider à obtenir un bon taux de retour :</a:t>
            </a:r>
            <a:br>
              <a:rPr lang="fr-FR" dirty="0"/>
            </a:br>
            <a:r>
              <a:rPr lang="fr-FR" dirty="0"/>
              <a:t>- La Lettre du spectacle </a:t>
            </a:r>
            <a:r>
              <a:rPr lang="fr-FR" dirty="0" smtClean="0"/>
              <a:t>(contact fait fin décembre)</a:t>
            </a:r>
            <a:r>
              <a:rPr lang="fr-FR" dirty="0"/>
              <a:t/>
            </a:r>
            <a:br>
              <a:rPr lang="fr-FR" dirty="0"/>
            </a:br>
            <a:r>
              <a:rPr lang="fr-FR" dirty="0"/>
              <a:t>- Association des </a:t>
            </a:r>
            <a:r>
              <a:rPr lang="fr-FR" dirty="0" err="1" smtClean="0"/>
              <a:t>Scènse</a:t>
            </a:r>
            <a:r>
              <a:rPr lang="fr-FR" dirty="0" smtClean="0"/>
              <a:t> Nationales (Fabienne Loir est ok)</a:t>
            </a:r>
            <a:r>
              <a:rPr lang="fr-FR" dirty="0"/>
              <a:t/>
            </a:r>
            <a:br>
              <a:rPr lang="fr-FR" dirty="0"/>
            </a:br>
            <a:r>
              <a:rPr lang="fr-FR" dirty="0"/>
              <a:t>- Association des CDN </a:t>
            </a:r>
            <a:r>
              <a:rPr lang="fr-FR" dirty="0" smtClean="0"/>
              <a:t>(Séverine ?)</a:t>
            </a:r>
            <a:r>
              <a:rPr lang="fr-FR" dirty="0"/>
              <a:t/>
            </a:r>
            <a:br>
              <a:rPr lang="fr-FR" dirty="0"/>
            </a:br>
            <a:r>
              <a:rPr lang="fr-FR" dirty="0"/>
              <a:t>- Syndicat du Théâtre Privé</a:t>
            </a:r>
            <a:br>
              <a:rPr lang="fr-FR" dirty="0"/>
            </a:br>
            <a:r>
              <a:rPr lang="fr-FR" dirty="0"/>
              <a:t>- SNSP </a:t>
            </a:r>
            <a:r>
              <a:rPr lang="fr-FR" dirty="0" smtClean="0"/>
              <a:t>(Séverine ?)</a:t>
            </a:r>
            <a:r>
              <a:rPr lang="fr-FR" dirty="0"/>
              <a:t/>
            </a:r>
            <a:br>
              <a:rPr lang="fr-FR" dirty="0"/>
            </a:br>
            <a:r>
              <a:rPr lang="fr-FR" dirty="0"/>
              <a:t>- </a:t>
            </a:r>
            <a:r>
              <a:rPr lang="fr-FR" dirty="0" err="1"/>
              <a:t>Syndeac</a:t>
            </a:r>
            <a:r>
              <a:rPr lang="fr-FR" dirty="0"/>
              <a:t> (je vois avec Romaric </a:t>
            </a:r>
            <a:r>
              <a:rPr lang="fr-FR" dirty="0" err="1"/>
              <a:t>Daurier</a:t>
            </a:r>
            <a:r>
              <a:rPr lang="fr-FR" dirty="0"/>
              <a:t>)</a:t>
            </a:r>
            <a:br>
              <a:rPr lang="fr-FR" dirty="0"/>
            </a:br>
            <a:r>
              <a:rPr lang="fr-FR" dirty="0"/>
              <a:t>- CNT (je vois avec Dorothée </a:t>
            </a:r>
            <a:r>
              <a:rPr lang="fr-FR" dirty="0" err="1"/>
              <a:t>Burillon</a:t>
            </a:r>
            <a:r>
              <a:rPr lang="fr-FR" dirty="0"/>
              <a:t>)</a:t>
            </a:r>
            <a:endParaRPr lang="fr-FR" dirty="0" smtClean="0"/>
          </a:p>
          <a:p>
            <a:pPr lvl="1"/>
            <a:r>
              <a:rPr lang="fr-FR" dirty="0" smtClean="0"/>
              <a:t>Diverses relances </a:t>
            </a:r>
            <a:r>
              <a:rPr lang="fr-FR" dirty="0" smtClean="0"/>
              <a:t>par nos soins</a:t>
            </a:r>
            <a:endParaRPr lang="fr-FR" dirty="0" smtClean="0"/>
          </a:p>
          <a:p>
            <a:r>
              <a:rPr lang="fr-FR" dirty="0" smtClean="0"/>
              <a:t>Présentation des premiers résultats : Juillet </a:t>
            </a:r>
            <a:r>
              <a:rPr lang="fr-FR" dirty="0" smtClean="0"/>
              <a:t>2016, Festival d’Avignon</a:t>
            </a:r>
            <a:endParaRPr lang="fr-FR" dirty="0"/>
          </a:p>
        </p:txBody>
      </p:sp>
    </p:spTree>
    <p:extLst>
      <p:ext uri="{BB962C8B-B14F-4D97-AF65-F5344CB8AC3E}">
        <p14:creationId xmlns:p14="http://schemas.microsoft.com/office/powerpoint/2010/main" val="480718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49629"/>
            <a:ext cx="10515600" cy="1325563"/>
          </a:xfrm>
        </p:spPr>
        <p:txBody>
          <a:bodyPr/>
          <a:lstStyle/>
          <a:p>
            <a:r>
              <a:rPr lang="fr-FR" dirty="0" smtClean="0"/>
              <a:t>Courrier de lancement de l’étude</a:t>
            </a:r>
            <a:r>
              <a:rPr lang="fr-FR" sz="3200" dirty="0" smtClean="0"/>
              <a:t> (4 février 2016)</a:t>
            </a:r>
            <a:r>
              <a:rPr lang="fr-FR" dirty="0" smtClean="0"/>
              <a:t> </a:t>
            </a:r>
            <a:endParaRPr lang="fr-FR" dirty="0"/>
          </a:p>
        </p:txBody>
      </p:sp>
      <p:sp>
        <p:nvSpPr>
          <p:cNvPr id="3" name="Espace réservé du contenu 2"/>
          <p:cNvSpPr>
            <a:spLocks noGrp="1"/>
          </p:cNvSpPr>
          <p:nvPr>
            <p:ph idx="1"/>
          </p:nvPr>
        </p:nvSpPr>
        <p:spPr>
          <a:xfrm>
            <a:off x="166255" y="831273"/>
            <a:ext cx="11187545" cy="4830301"/>
          </a:xfrm>
        </p:spPr>
        <p:txBody>
          <a:bodyPr>
            <a:noAutofit/>
          </a:bodyPr>
          <a:lstStyle/>
          <a:p>
            <a:pPr marL="0" indent="0">
              <a:buNone/>
            </a:pPr>
            <a:r>
              <a:rPr lang="fr-FR" sz="1400" dirty="0"/>
              <a:t/>
            </a:r>
            <a:br>
              <a:rPr lang="fr-FR" sz="1400" dirty="0"/>
            </a:br>
            <a:r>
              <a:rPr lang="fr-FR" sz="1400" i="1" dirty="0"/>
              <a:t>Invitation à participer à l'état des lieux sur les pratiques numériques dans les théâtres en France</a:t>
            </a:r>
            <a:r>
              <a:rPr lang="fr-FR" sz="1400" dirty="0"/>
              <a:t/>
            </a:r>
            <a:br>
              <a:rPr lang="fr-FR" sz="1400" dirty="0"/>
            </a:br>
            <a:r>
              <a:rPr lang="fr-FR" sz="1400" dirty="0"/>
              <a:t/>
            </a:r>
            <a:br>
              <a:rPr lang="fr-FR" sz="1400" dirty="0"/>
            </a:br>
            <a:r>
              <a:rPr lang="fr-FR" sz="1400" dirty="0" err="1"/>
              <a:t>Madame,Monsieur</a:t>
            </a:r>
            <a:r>
              <a:rPr lang="fr-FR" sz="1400" dirty="0"/>
              <a:t>, (personnaliser ce champ),</a:t>
            </a:r>
            <a:r>
              <a:rPr lang="fr-FR" sz="1400"/>
              <a:t/>
            </a:r>
            <a:br>
              <a:rPr lang="fr-FR" sz="1400"/>
            </a:br>
            <a:r>
              <a:rPr lang="fr-FR" sz="1400" dirty="0"/>
              <a:t> </a:t>
            </a:r>
            <a:br>
              <a:rPr lang="fr-FR" sz="1400" dirty="0"/>
            </a:br>
            <a:r>
              <a:rPr lang="fr-FR" sz="1400" dirty="0"/>
              <a:t>Bonjour,</a:t>
            </a:r>
            <a:br>
              <a:rPr lang="fr-FR" sz="1400" dirty="0"/>
            </a:br>
            <a:r>
              <a:rPr lang="fr-FR" sz="1400" dirty="0"/>
              <a:t/>
            </a:r>
            <a:br>
              <a:rPr lang="fr-FR" sz="1400" dirty="0"/>
            </a:br>
            <a:r>
              <a:rPr lang="fr-FR" sz="1400" dirty="0"/>
              <a:t>Le </a:t>
            </a:r>
            <a:r>
              <a:rPr lang="fr-FR" sz="1400" b="1" dirty="0"/>
              <a:t>lab</a:t>
            </a:r>
            <a:r>
              <a:rPr lang="fr-FR" sz="1400" dirty="0"/>
              <a:t>oratoire </a:t>
            </a:r>
            <a:r>
              <a:rPr lang="fr-FR" sz="1400" b="1" dirty="0"/>
              <a:t>T</a:t>
            </a:r>
            <a:r>
              <a:rPr lang="fr-FR" sz="1400" dirty="0"/>
              <a:t>héâtres</a:t>
            </a:r>
            <a:r>
              <a:rPr lang="fr-FR" sz="1400" b="1" dirty="0"/>
              <a:t> &amp; M</a:t>
            </a:r>
            <a:r>
              <a:rPr lang="fr-FR" sz="1400" dirty="0"/>
              <a:t>édiations</a:t>
            </a:r>
            <a:r>
              <a:rPr lang="fr-FR" sz="1400" b="1" dirty="0"/>
              <a:t> N</a:t>
            </a:r>
            <a:r>
              <a:rPr lang="fr-FR" sz="1400" dirty="0"/>
              <a:t>umériques (</a:t>
            </a:r>
            <a:r>
              <a:rPr lang="fr-FR" sz="1400" b="1" dirty="0" err="1"/>
              <a:t>TMNlab</a:t>
            </a:r>
            <a:r>
              <a:rPr lang="fr-FR" sz="1400" dirty="0"/>
              <a:t>), association composée de professionnels du spectacle vivant, lance un état des lieux sur les pratiques numériques dans les théâtres.</a:t>
            </a:r>
            <a:br>
              <a:rPr lang="fr-FR" sz="1400" dirty="0"/>
            </a:br>
            <a:r>
              <a:rPr lang="fr-FR" sz="1400" dirty="0"/>
              <a:t/>
            </a:r>
            <a:br>
              <a:rPr lang="fr-FR" sz="1400" dirty="0"/>
            </a:br>
            <a:r>
              <a:rPr lang="fr-FR" sz="1400" dirty="0"/>
              <a:t>Le numérique et Internet multiplient et transforment les occasions de contacts avec les publics, et permettent de nouveaux modes de travail et d’échanges professionnels.</a:t>
            </a:r>
            <a:br>
              <a:rPr lang="fr-FR" sz="1400" dirty="0"/>
            </a:br>
            <a:r>
              <a:rPr lang="fr-FR" sz="1400" dirty="0"/>
              <a:t/>
            </a:r>
            <a:br>
              <a:rPr lang="fr-FR" sz="1400" dirty="0"/>
            </a:br>
            <a:r>
              <a:rPr lang="fr-FR" sz="1400" dirty="0"/>
              <a:t>L’objectif est ici de savoir quels sont les usages récurrents et émergents du numérique dans les théâtres en France.</a:t>
            </a:r>
            <a:br>
              <a:rPr lang="fr-FR" sz="1400" dirty="0"/>
            </a:br>
            <a:r>
              <a:rPr lang="fr-FR" sz="1400" dirty="0"/>
              <a:t/>
            </a:r>
            <a:br>
              <a:rPr lang="fr-FR" sz="1400" dirty="0"/>
            </a:br>
            <a:r>
              <a:rPr lang="fr-FR" sz="1400" dirty="0"/>
              <a:t>Les conclusions de ce panorama de la situation actuelle, auxquelles vous aurez accès dès la fin du printemps 2016, contribueront à identifier les formes d’accompagnement nécessaires pour répondre aux défis du numérique. La participation du maximum d’établissements est donc fondamentale.</a:t>
            </a:r>
            <a:br>
              <a:rPr lang="fr-FR" sz="1400" dirty="0"/>
            </a:br>
            <a:r>
              <a:rPr lang="fr-FR" sz="1400" dirty="0"/>
              <a:t/>
            </a:r>
            <a:br>
              <a:rPr lang="fr-FR" sz="1400" dirty="0"/>
            </a:br>
            <a:r>
              <a:rPr lang="fr-FR" sz="1400" dirty="0"/>
              <a:t>Cette étude, pilotée par </a:t>
            </a:r>
            <a:r>
              <a:rPr lang="fr-FR" sz="1400" b="1" dirty="0" err="1"/>
              <a:t>TMNlab</a:t>
            </a:r>
            <a:r>
              <a:rPr lang="fr-FR" sz="1400" dirty="0"/>
              <a:t> et financée par le ministère de la Culture et de la Communication, est réalisée par deux laboratoires universitaires. Elle répond donc aux règles déontologiques de la recherche scientifique. Ainsi, aucune utilisation commerciale ne sera faite à partir des réponses et si des questions visent à décrire votre établissement, l’anonymat sera respecté dans le traitement des analyses. L’objectif est de présenter des conclusions sur les logiques d’usage du numérique au vu des contraintes des différents profils de structures.</a:t>
            </a:r>
            <a:br>
              <a:rPr lang="fr-FR" sz="1400" dirty="0"/>
            </a:br>
            <a:r>
              <a:rPr lang="fr-FR" sz="1400" dirty="0"/>
              <a:t/>
            </a:r>
            <a:br>
              <a:rPr lang="fr-FR" sz="1400" dirty="0"/>
            </a:br>
            <a:r>
              <a:rPr lang="fr-FR" sz="1400" dirty="0"/>
              <a:t>Vous recevrez d’ici quelques jours un questionnaire à remplir en ligne. Afin de pouvoir échanger au sein de votre équipe et, ainsi, répondre le plus précisément possible aux différentes questions, nous vous transmettons dès maintenant la trame de ce questionnaire en fichier joint.</a:t>
            </a:r>
            <a:br>
              <a:rPr lang="fr-FR" sz="1400" dirty="0"/>
            </a:br>
            <a:r>
              <a:rPr lang="fr-FR" sz="1400" dirty="0"/>
              <a:t/>
            </a:r>
            <a:br>
              <a:rPr lang="fr-FR" sz="1400" dirty="0"/>
            </a:br>
            <a:r>
              <a:rPr lang="fr-FR" sz="1400" dirty="0"/>
              <a:t>Nous vous remercions par avance de votre mobilisation.</a:t>
            </a:r>
            <a:br>
              <a:rPr lang="fr-FR" sz="1400" dirty="0"/>
            </a:br>
            <a:r>
              <a:rPr lang="fr-FR" sz="1400" dirty="0"/>
              <a:t/>
            </a:r>
            <a:br>
              <a:rPr lang="fr-FR" sz="1400" dirty="0"/>
            </a:br>
            <a:r>
              <a:rPr lang="fr-FR" sz="1400" dirty="0"/>
              <a:t>Marion </a:t>
            </a:r>
            <a:r>
              <a:rPr lang="fr-FR" sz="1400" dirty="0" err="1"/>
              <a:t>Denizot</a:t>
            </a:r>
            <a:r>
              <a:rPr lang="fr-FR" sz="1400" dirty="0"/>
              <a:t> (Université de Rennes 2) et Christine Petr (Université de Bretagne-Sud)</a:t>
            </a:r>
            <a:br>
              <a:rPr lang="fr-FR" sz="1400" dirty="0"/>
            </a:br>
            <a:r>
              <a:rPr lang="fr-FR" sz="1400" dirty="0"/>
              <a:t>pour le </a:t>
            </a:r>
            <a:r>
              <a:rPr lang="fr-FR" sz="1400" b="1" dirty="0" err="1"/>
              <a:t>TMNlab</a:t>
            </a:r>
            <a:r>
              <a:rPr lang="fr-FR" sz="1400" dirty="0"/>
              <a:t/>
            </a:r>
            <a:br>
              <a:rPr lang="fr-FR" sz="1400" dirty="0"/>
            </a:br>
            <a:r>
              <a:rPr lang="fr-FR" sz="1400" dirty="0"/>
              <a:t>  </a:t>
            </a:r>
          </a:p>
        </p:txBody>
      </p:sp>
    </p:spTree>
    <p:extLst>
      <p:ext uri="{BB962C8B-B14F-4D97-AF65-F5344CB8AC3E}">
        <p14:creationId xmlns:p14="http://schemas.microsoft.com/office/powerpoint/2010/main" val="4021183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Pour un </a:t>
            </a:r>
            <a:r>
              <a:rPr lang="fr-FR" b="1" dirty="0"/>
              <a:t>état des lieux du numérique dans les théâtres</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pPr marL="0" indent="0" algn="ctr">
              <a:buNone/>
            </a:pPr>
            <a:r>
              <a:rPr lang="fr-FR" sz="3600" dirty="0" smtClean="0"/>
              <a:t>Questions  - Réactions - Suggestions</a:t>
            </a:r>
          </a:p>
          <a:p>
            <a:pPr marL="0" indent="0">
              <a:buNone/>
            </a:pPr>
            <a:endParaRPr lang="fr-FR" dirty="0" smtClean="0"/>
          </a:p>
          <a:p>
            <a:pPr marL="0" indent="0">
              <a:buNone/>
            </a:pPr>
            <a:endParaRPr lang="fr-FR" dirty="0" smtClean="0"/>
          </a:p>
          <a:p>
            <a:pPr marL="0" indent="0">
              <a:buNone/>
            </a:pPr>
            <a:r>
              <a:rPr lang="fr-FR" dirty="0" smtClean="0"/>
              <a:t>- Contacts universitaires : </a:t>
            </a:r>
            <a:endParaRPr lang="fr-FR" dirty="0"/>
          </a:p>
          <a:p>
            <a:pPr marL="0" indent="0">
              <a:spcBef>
                <a:spcPts val="0"/>
              </a:spcBef>
              <a:buNone/>
            </a:pPr>
            <a:r>
              <a:rPr lang="fr-FR" dirty="0" smtClean="0">
                <a:hlinkClick r:id="rId2"/>
              </a:rPr>
              <a:t>marion.denizot@univ-rennes2.fr</a:t>
            </a:r>
            <a:r>
              <a:rPr lang="fr-FR" dirty="0" smtClean="0"/>
              <a:t> </a:t>
            </a:r>
          </a:p>
          <a:p>
            <a:pPr marL="0" indent="0">
              <a:spcBef>
                <a:spcPts val="0"/>
              </a:spcBef>
              <a:buNone/>
            </a:pPr>
            <a:r>
              <a:rPr lang="fr-FR" dirty="0" smtClean="0">
                <a:hlinkClick r:id="rId3"/>
              </a:rPr>
              <a:t>christine.petr@univ-ubs.fr</a:t>
            </a:r>
            <a:r>
              <a:rPr lang="fr-FR" dirty="0" smtClean="0"/>
              <a:t> </a:t>
            </a:r>
            <a:endParaRPr lang="fr-FR" dirty="0"/>
          </a:p>
          <a:p>
            <a:pPr marL="0" indent="0">
              <a:spcBef>
                <a:spcPts val="0"/>
              </a:spcBef>
              <a:buNone/>
            </a:pPr>
            <a:endParaRPr lang="fr-FR" dirty="0"/>
          </a:p>
          <a:p>
            <a:pPr marL="0" indent="0">
              <a:buNone/>
            </a:pPr>
            <a:r>
              <a:rPr lang="fr-FR" dirty="0" smtClean="0"/>
              <a:t>- Contacts </a:t>
            </a:r>
            <a:r>
              <a:rPr lang="fr-FR" dirty="0" err="1" smtClean="0"/>
              <a:t>TMNLab</a:t>
            </a:r>
            <a:r>
              <a:rPr lang="fr-FR" dirty="0" smtClean="0"/>
              <a:t>:</a:t>
            </a:r>
          </a:p>
          <a:p>
            <a:pPr marL="0" indent="0">
              <a:buNone/>
            </a:pPr>
            <a:r>
              <a:rPr lang="fr-FR" dirty="0" smtClean="0"/>
              <a:t>Anne Le Gall</a:t>
            </a:r>
            <a:endParaRPr lang="fr-FR" dirty="0"/>
          </a:p>
        </p:txBody>
      </p:sp>
      <p:pic>
        <p:nvPicPr>
          <p:cNvPr id="4" name="Picture 2" descr="BIS - Biennales internationnales du spectac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65926" y="3770141"/>
            <a:ext cx="4426074" cy="2968283"/>
          </a:xfrm>
          <a:prstGeom prst="rect">
            <a:avLst/>
          </a:prstGeom>
          <a:noFill/>
          <a:effectLst>
            <a:glow rad="25400">
              <a:schemeClr val="accent1">
                <a:alpha val="40000"/>
              </a:schemeClr>
            </a:glow>
            <a:reflection blurRad="622300" endPos="0" dist="50800" dir="5400000" sy="-100000" algn="bl" rotWithShape="0"/>
            <a:softEdge rad="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4580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8812" y="365125"/>
            <a:ext cx="11184988" cy="1325563"/>
          </a:xfrm>
        </p:spPr>
        <p:txBody>
          <a:bodyPr>
            <a:normAutofit/>
          </a:bodyPr>
          <a:lstStyle/>
          <a:p>
            <a:pPr algn="ctr"/>
            <a:r>
              <a:rPr lang="fr-FR" b="1" dirty="0" smtClean="0"/>
              <a:t>Le projet d’état </a:t>
            </a:r>
            <a:r>
              <a:rPr lang="fr-FR" b="1" dirty="0"/>
              <a:t>des lieux du numérique dans les théâtres</a:t>
            </a:r>
            <a:endParaRPr lang="fr-FR" dirty="0"/>
          </a:p>
        </p:txBody>
      </p:sp>
      <p:sp>
        <p:nvSpPr>
          <p:cNvPr id="3" name="Espace réservé du contenu 2"/>
          <p:cNvSpPr>
            <a:spLocks noGrp="1"/>
          </p:cNvSpPr>
          <p:nvPr>
            <p:ph idx="1"/>
          </p:nvPr>
        </p:nvSpPr>
        <p:spPr>
          <a:xfrm>
            <a:off x="422312" y="2136699"/>
            <a:ext cx="11049000" cy="4351338"/>
          </a:xfrm>
        </p:spPr>
        <p:txBody>
          <a:bodyPr>
            <a:normAutofit/>
          </a:bodyPr>
          <a:lstStyle/>
          <a:p>
            <a:pPr marL="514350" indent="-514350">
              <a:buFont typeface="+mj-lt"/>
              <a:buAutoNum type="arabicPeriod"/>
            </a:pPr>
            <a:r>
              <a:rPr lang="fr-FR" dirty="0" smtClean="0"/>
              <a:t>Enjeux d’un état des lieux des pratiques du numérique dans les établissements de spectacle vivant</a:t>
            </a:r>
          </a:p>
          <a:p>
            <a:pPr marL="514350" indent="-514350">
              <a:buFont typeface="+mj-lt"/>
              <a:buAutoNum type="arabicPeriod"/>
            </a:pPr>
            <a:r>
              <a:rPr lang="fr-FR" dirty="0" smtClean="0"/>
              <a:t>Les ambitions de cette recherche préliminaire : Vers un observatoire</a:t>
            </a:r>
          </a:p>
          <a:p>
            <a:pPr marL="514350" indent="-514350">
              <a:buFont typeface="+mj-lt"/>
              <a:buAutoNum type="arabicPeriod"/>
            </a:pPr>
            <a:r>
              <a:rPr lang="fr-FR" dirty="0" smtClean="0"/>
              <a:t>Les principales thématiques de l’enquête</a:t>
            </a:r>
          </a:p>
          <a:p>
            <a:pPr marL="514350" indent="-514350">
              <a:buFont typeface="+mj-lt"/>
              <a:buAutoNum type="arabicPeriod"/>
            </a:pPr>
            <a:r>
              <a:rPr lang="fr-FR" dirty="0" smtClean="0"/>
              <a:t>La composition de l’échantillon </a:t>
            </a:r>
          </a:p>
          <a:p>
            <a:pPr marL="514350" indent="-514350">
              <a:buFont typeface="+mj-lt"/>
              <a:buAutoNum type="arabicPeriod"/>
            </a:pPr>
            <a:r>
              <a:rPr lang="fr-FR" dirty="0" smtClean="0"/>
              <a:t>La temporalité de l’étude </a:t>
            </a:r>
            <a:endParaRPr lang="fr-FR" dirty="0"/>
          </a:p>
        </p:txBody>
      </p:sp>
      <p:pic>
        <p:nvPicPr>
          <p:cNvPr id="5" name="Picture 2" descr="BIS - Biennales internationnales du spectac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9976" y="4001294"/>
            <a:ext cx="4287224" cy="28751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3156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8812" y="365125"/>
            <a:ext cx="11184988" cy="1325563"/>
          </a:xfrm>
        </p:spPr>
        <p:txBody>
          <a:bodyPr>
            <a:normAutofit fontScale="90000"/>
          </a:bodyPr>
          <a:lstStyle/>
          <a:p>
            <a:pPr algn="ctr"/>
            <a:r>
              <a:rPr lang="fr-FR" dirty="0"/>
              <a:t>Enjeux d’un état des lieux des pratiques du numérique dans les établissements de spectacle vivant</a:t>
            </a:r>
          </a:p>
        </p:txBody>
      </p:sp>
      <p:sp>
        <p:nvSpPr>
          <p:cNvPr id="3" name="Espace réservé du contenu 2"/>
          <p:cNvSpPr>
            <a:spLocks noGrp="1"/>
          </p:cNvSpPr>
          <p:nvPr>
            <p:ph idx="1"/>
          </p:nvPr>
        </p:nvSpPr>
        <p:spPr>
          <a:xfrm>
            <a:off x="538221" y="2175335"/>
            <a:ext cx="11049000" cy="4351338"/>
          </a:xfrm>
        </p:spPr>
        <p:txBody>
          <a:bodyPr>
            <a:normAutofit/>
          </a:bodyPr>
          <a:lstStyle/>
          <a:p>
            <a:pPr marL="0" indent="0">
              <a:buNone/>
            </a:pPr>
            <a:r>
              <a:rPr lang="fr-FR" dirty="0" smtClean="0"/>
              <a:t>Le numérique comme « fait social » total </a:t>
            </a:r>
          </a:p>
          <a:p>
            <a:pPr marL="0" indent="0">
              <a:buNone/>
            </a:pPr>
            <a:endParaRPr lang="fr-FR" dirty="0" smtClean="0"/>
          </a:p>
          <a:p>
            <a:pPr>
              <a:buFont typeface="Wingdings" panose="05000000000000000000" pitchFamily="2" charset="2"/>
              <a:buChar char="§"/>
            </a:pPr>
            <a:r>
              <a:rPr lang="fr-FR" dirty="0"/>
              <a:t>	</a:t>
            </a:r>
            <a:r>
              <a:rPr lang="fr-FR" dirty="0" smtClean="0"/>
              <a:t>qui informe sur l’évolution d’une société </a:t>
            </a:r>
          </a:p>
          <a:p>
            <a:pPr>
              <a:buFont typeface="Wingdings" panose="05000000000000000000" pitchFamily="2" charset="2"/>
              <a:buChar char="§"/>
            </a:pPr>
            <a:r>
              <a:rPr lang="fr-FR" dirty="0"/>
              <a:t>	</a:t>
            </a:r>
            <a:r>
              <a:rPr lang="fr-FR" dirty="0" smtClean="0"/>
              <a:t>qui permet de retrouver dans les usages du numérique des fractures et différences entre établissements, publics, etc.</a:t>
            </a:r>
          </a:p>
          <a:p>
            <a:pPr>
              <a:buFont typeface="Wingdings" panose="05000000000000000000" pitchFamily="2" charset="2"/>
              <a:buChar char="§"/>
            </a:pPr>
            <a:r>
              <a:rPr lang="fr-FR" dirty="0"/>
              <a:t>	</a:t>
            </a:r>
            <a:r>
              <a:rPr lang="fr-FR" dirty="0" smtClean="0"/>
              <a:t>qui modifie les pratiques professionnelles </a:t>
            </a:r>
            <a:endParaRPr lang="fr-FR" dirty="0"/>
          </a:p>
        </p:txBody>
      </p:sp>
    </p:spTree>
    <p:extLst>
      <p:ext uri="{BB962C8B-B14F-4D97-AF65-F5344CB8AC3E}">
        <p14:creationId xmlns:p14="http://schemas.microsoft.com/office/powerpoint/2010/main" val="3880713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Une collaboration avec le laboratoire Théâtres &amp; médiations numériques</a:t>
            </a:r>
            <a:endParaRPr lang="fr-FR" dirty="0"/>
          </a:p>
        </p:txBody>
      </p:sp>
      <p:pic>
        <p:nvPicPr>
          <p:cNvPr id="1026" name="Picture 2" descr="https://gallery.mailchimp.com/ec41f68262a9c1a185188cdff/images/0740f238-cbf3-44f9-823d-a9ff8c1baf7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39189" y="2186205"/>
            <a:ext cx="10515600" cy="200088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285144" y="5189511"/>
            <a:ext cx="2871220" cy="369332"/>
          </a:xfrm>
          <a:prstGeom prst="rect">
            <a:avLst/>
          </a:prstGeom>
        </p:spPr>
        <p:txBody>
          <a:bodyPr wrap="square">
            <a:spAutoFit/>
          </a:bodyPr>
          <a:lstStyle/>
          <a:p>
            <a:r>
              <a:rPr lang="fr-FR" dirty="0">
                <a:latin typeface="Times New Roman" panose="02020603050405020304" pitchFamily="18" charset="0"/>
                <a:ea typeface="MS Mincho" panose="02020609040205080304" pitchFamily="49" charset="-128"/>
              </a:rPr>
              <a:t>http://www.tmnlab.com/</a:t>
            </a:r>
            <a:endParaRPr lang="fr-FR" dirty="0"/>
          </a:p>
        </p:txBody>
      </p:sp>
    </p:spTree>
    <p:extLst>
      <p:ext uri="{BB962C8B-B14F-4D97-AF65-F5344CB8AC3E}">
        <p14:creationId xmlns:p14="http://schemas.microsoft.com/office/powerpoint/2010/main" val="919281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ambitions de cette recherche </a:t>
            </a:r>
            <a:r>
              <a:rPr lang="fr-FR" dirty="0" smtClean="0"/>
              <a:t>préliminaire</a:t>
            </a:r>
            <a:endParaRPr lang="fr-FR" dirty="0"/>
          </a:p>
        </p:txBody>
      </p:sp>
      <p:sp>
        <p:nvSpPr>
          <p:cNvPr id="3" name="Espace réservé du contenu 2"/>
          <p:cNvSpPr>
            <a:spLocks noGrp="1"/>
          </p:cNvSpPr>
          <p:nvPr>
            <p:ph idx="1"/>
          </p:nvPr>
        </p:nvSpPr>
        <p:spPr>
          <a:xfrm>
            <a:off x="722290" y="1580927"/>
            <a:ext cx="10515600" cy="4351338"/>
          </a:xfrm>
        </p:spPr>
        <p:txBody>
          <a:bodyPr>
            <a:noAutofit/>
          </a:bodyPr>
          <a:lstStyle/>
          <a:p>
            <a:pPr marL="0" indent="0">
              <a:buNone/>
            </a:pPr>
            <a:endParaRPr lang="fr-FR" sz="3600" b="1" dirty="0" smtClean="0"/>
          </a:p>
          <a:p>
            <a:pPr marL="0" indent="0">
              <a:buNone/>
            </a:pPr>
            <a:r>
              <a:rPr lang="fr-FR" sz="3600" b="1" dirty="0" smtClean="0"/>
              <a:t>Quid </a:t>
            </a:r>
            <a:r>
              <a:rPr lang="fr-FR" sz="3600" b="1" dirty="0"/>
              <a:t>du numérique dans les théâtres en France </a:t>
            </a:r>
            <a:r>
              <a:rPr lang="fr-FR" sz="3600" b="1" dirty="0" smtClean="0"/>
              <a:t>?</a:t>
            </a:r>
          </a:p>
          <a:p>
            <a:pPr marL="457200" lvl="1" indent="0">
              <a:buNone/>
            </a:pPr>
            <a:r>
              <a:rPr lang="fr-FR" sz="3200" dirty="0"/>
              <a:t>Identifier et mesurer les pratiques du numérique dans les établissements de spectacle </a:t>
            </a:r>
            <a:r>
              <a:rPr lang="fr-FR" sz="3200" dirty="0" smtClean="0"/>
              <a:t>vivant</a:t>
            </a:r>
          </a:p>
          <a:p>
            <a:pPr marL="457200" lvl="1" indent="0">
              <a:buNone/>
            </a:pPr>
            <a:endParaRPr lang="fr-FR" sz="3200" dirty="0"/>
          </a:p>
          <a:p>
            <a:pPr marL="457200" lvl="1" indent="0">
              <a:buNone/>
            </a:pPr>
            <a:r>
              <a:rPr lang="fr-FR" sz="3200" dirty="0" smtClean="0"/>
              <a:t>Avec une logique : </a:t>
            </a:r>
          </a:p>
          <a:p>
            <a:pPr lvl="1">
              <a:buFontTx/>
              <a:buChar char="-"/>
            </a:pPr>
            <a:r>
              <a:rPr lang="fr-FR" sz="3200" dirty="0" smtClean="0"/>
              <a:t>2016 </a:t>
            </a:r>
            <a:r>
              <a:rPr lang="fr-FR" sz="3200" dirty="0"/>
              <a:t>: Année « point zéro </a:t>
            </a:r>
            <a:r>
              <a:rPr lang="fr-FR" sz="3200" dirty="0" smtClean="0"/>
              <a:t>»</a:t>
            </a:r>
          </a:p>
          <a:p>
            <a:pPr lvl="1">
              <a:buFontTx/>
              <a:buChar char="-"/>
            </a:pPr>
            <a:r>
              <a:rPr lang="fr-FR" sz="3200" u="sng" dirty="0" smtClean="0"/>
              <a:t>Vers un observatoire</a:t>
            </a:r>
            <a:r>
              <a:rPr lang="fr-FR" sz="3200" dirty="0" smtClean="0"/>
              <a:t> : l’évolution des pratiques pour une reconduction périodique de l’étude</a:t>
            </a:r>
          </a:p>
          <a:p>
            <a:pPr marL="0" indent="0">
              <a:buNone/>
            </a:pPr>
            <a:endParaRPr lang="fr-FR" sz="3600" dirty="0"/>
          </a:p>
          <a:p>
            <a:endParaRPr lang="fr-FR" sz="3600" dirty="0"/>
          </a:p>
        </p:txBody>
      </p:sp>
    </p:spTree>
    <p:extLst>
      <p:ext uri="{BB962C8B-B14F-4D97-AF65-F5344CB8AC3E}">
        <p14:creationId xmlns:p14="http://schemas.microsoft.com/office/powerpoint/2010/main" val="1087396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principales thématiques de </a:t>
            </a:r>
            <a:r>
              <a:rPr lang="fr-FR" dirty="0" smtClean="0"/>
              <a:t>l’enquête</a:t>
            </a:r>
            <a:endParaRPr lang="fr-FR" dirty="0"/>
          </a:p>
        </p:txBody>
      </p:sp>
      <p:sp>
        <p:nvSpPr>
          <p:cNvPr id="3" name="Espace réservé du contenu 2"/>
          <p:cNvSpPr>
            <a:spLocks noGrp="1"/>
          </p:cNvSpPr>
          <p:nvPr>
            <p:ph idx="1"/>
          </p:nvPr>
        </p:nvSpPr>
        <p:spPr>
          <a:xfrm>
            <a:off x="-1" y="1403797"/>
            <a:ext cx="11938715" cy="4773166"/>
          </a:xfrm>
        </p:spPr>
        <p:txBody>
          <a:bodyPr>
            <a:normAutofit/>
          </a:bodyPr>
          <a:lstStyle/>
          <a:p>
            <a:r>
              <a:rPr lang="fr-FR" sz="3600" dirty="0" smtClean="0"/>
              <a:t>Construction sur la base d’échange avec des experts</a:t>
            </a:r>
          </a:p>
          <a:p>
            <a:r>
              <a:rPr lang="fr-FR" sz="3600" dirty="0" smtClean="0"/>
              <a:t>Thématiques principales : </a:t>
            </a:r>
          </a:p>
          <a:p>
            <a:pPr marL="0" indent="0">
              <a:buNone/>
            </a:pPr>
            <a:r>
              <a:rPr lang="fr-FR" sz="3600" dirty="0" smtClean="0"/>
              <a:t>	</a:t>
            </a:r>
            <a:r>
              <a:rPr lang="fr-FR" sz="3200" dirty="0" smtClean="0"/>
              <a:t>1) Votre organisation et le numérique </a:t>
            </a:r>
          </a:p>
          <a:p>
            <a:pPr marL="457200" lvl="1" indent="0">
              <a:buNone/>
            </a:pPr>
            <a:r>
              <a:rPr lang="fr-FR" sz="3200" dirty="0" smtClean="0"/>
              <a:t>	2) Les services numériques proposés dans votre établissement</a:t>
            </a:r>
          </a:p>
          <a:p>
            <a:pPr marL="457200" lvl="1" indent="0">
              <a:buNone/>
            </a:pPr>
            <a:r>
              <a:rPr lang="fr-FR" sz="3200" dirty="0" smtClean="0"/>
              <a:t>	3) Evaluation et impact de la transition numérique </a:t>
            </a:r>
          </a:p>
          <a:p>
            <a:pPr marL="457200" lvl="1" indent="0">
              <a:buNone/>
            </a:pPr>
            <a:r>
              <a:rPr lang="fr-FR" sz="3200" dirty="0" smtClean="0"/>
              <a:t>	4) Le numérique et l’artistique </a:t>
            </a:r>
          </a:p>
          <a:p>
            <a:pPr marL="457200" lvl="1" indent="0">
              <a:buNone/>
            </a:pPr>
            <a:r>
              <a:rPr lang="fr-FR" sz="3200" dirty="0" smtClean="0"/>
              <a:t>	5) votre structure </a:t>
            </a:r>
          </a:p>
          <a:p>
            <a:endParaRPr lang="fr-FR" sz="3600" dirty="0"/>
          </a:p>
        </p:txBody>
      </p:sp>
    </p:spTree>
    <p:extLst>
      <p:ext uri="{BB962C8B-B14F-4D97-AF65-F5344CB8AC3E}">
        <p14:creationId xmlns:p14="http://schemas.microsoft.com/office/powerpoint/2010/main" val="965136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0"/>
            <a:ext cx="10515600" cy="1325563"/>
          </a:xfrm>
        </p:spPr>
        <p:txBody>
          <a:bodyPr/>
          <a:lstStyle/>
          <a:p>
            <a:r>
              <a:rPr lang="fr-FR" dirty="0"/>
              <a:t>Détails sur les </a:t>
            </a:r>
            <a:r>
              <a:rPr lang="fr-FR" dirty="0" smtClean="0"/>
              <a:t>thématiques de l’enquête</a:t>
            </a:r>
            <a:endParaRPr lang="fr-FR" dirty="0"/>
          </a:p>
        </p:txBody>
      </p:sp>
      <p:sp>
        <p:nvSpPr>
          <p:cNvPr id="3" name="Espace réservé du contenu 2"/>
          <p:cNvSpPr>
            <a:spLocks noGrp="1"/>
          </p:cNvSpPr>
          <p:nvPr>
            <p:ph idx="1"/>
          </p:nvPr>
        </p:nvSpPr>
        <p:spPr>
          <a:xfrm>
            <a:off x="128789" y="1275008"/>
            <a:ext cx="11225011" cy="5188846"/>
          </a:xfrm>
        </p:spPr>
        <p:txBody>
          <a:bodyPr>
            <a:noAutofit/>
          </a:bodyPr>
          <a:lstStyle/>
          <a:p>
            <a:pPr marL="0" indent="0">
              <a:buNone/>
            </a:pPr>
            <a:r>
              <a:rPr lang="fr-FR" dirty="0" smtClean="0"/>
              <a:t>	</a:t>
            </a:r>
            <a:r>
              <a:rPr lang="fr-FR" sz="2400" dirty="0" smtClean="0"/>
              <a:t>1) Votre organisation et le numérique </a:t>
            </a:r>
          </a:p>
          <a:p>
            <a:pPr lvl="1"/>
            <a:r>
              <a:rPr lang="fr-FR" dirty="0" smtClean="0"/>
              <a:t>Logiciels mis à disposition des équipes </a:t>
            </a:r>
          </a:p>
          <a:p>
            <a:pPr lvl="1"/>
            <a:r>
              <a:rPr lang="fr-FR" dirty="0" smtClean="0"/>
              <a:t>Le matériel mis à disposition </a:t>
            </a:r>
            <a:r>
              <a:rPr lang="fr-FR" dirty="0"/>
              <a:t>des équipes </a:t>
            </a:r>
            <a:endParaRPr lang="fr-FR" dirty="0" smtClean="0"/>
          </a:p>
          <a:p>
            <a:pPr lvl="1"/>
            <a:r>
              <a:rPr lang="fr-FR" dirty="0"/>
              <a:t>La formation et les compétences en numérique </a:t>
            </a:r>
          </a:p>
          <a:p>
            <a:pPr marL="457200" lvl="1" indent="0">
              <a:buNone/>
            </a:pPr>
            <a:r>
              <a:rPr lang="fr-FR" dirty="0" smtClean="0"/>
              <a:t>	2) Les services numériques proposés dans votre établissement</a:t>
            </a:r>
          </a:p>
          <a:p>
            <a:pPr lvl="1"/>
            <a:r>
              <a:rPr lang="fr-FR" dirty="0" smtClean="0"/>
              <a:t>Le site internet et la newsletter</a:t>
            </a:r>
          </a:p>
          <a:p>
            <a:pPr lvl="1"/>
            <a:r>
              <a:rPr lang="fr-FR" dirty="0" smtClean="0"/>
              <a:t>Les services numériques à destination du public </a:t>
            </a:r>
          </a:p>
          <a:p>
            <a:pPr lvl="1"/>
            <a:r>
              <a:rPr lang="fr-FR" dirty="0" smtClean="0"/>
              <a:t>Les RSN</a:t>
            </a:r>
          </a:p>
          <a:p>
            <a:pPr lvl="1"/>
            <a:r>
              <a:rPr lang="fr-FR" dirty="0" smtClean="0"/>
              <a:t>Formalisation et évaluation de la communication numérique </a:t>
            </a:r>
          </a:p>
          <a:p>
            <a:pPr marL="457200" lvl="1" indent="0">
              <a:buNone/>
            </a:pPr>
            <a:r>
              <a:rPr lang="fr-FR" dirty="0" smtClean="0"/>
              <a:t>	3) évaluation et impact de la transition numérique </a:t>
            </a:r>
          </a:p>
          <a:p>
            <a:pPr lvl="1"/>
            <a:r>
              <a:rPr lang="fr-FR" dirty="0" smtClean="0"/>
              <a:t>Le numérique dans la structure</a:t>
            </a:r>
          </a:p>
          <a:p>
            <a:pPr lvl="1"/>
            <a:r>
              <a:rPr lang="fr-FR" dirty="0" smtClean="0"/>
              <a:t>Les effets du numérique sur la structure </a:t>
            </a:r>
          </a:p>
          <a:p>
            <a:pPr marL="457200" lvl="1" indent="0">
              <a:buNone/>
            </a:pPr>
            <a:r>
              <a:rPr lang="fr-FR" dirty="0" smtClean="0"/>
              <a:t>	4) Le numérique et l’artistique </a:t>
            </a:r>
          </a:p>
          <a:p>
            <a:pPr marL="457200" lvl="1" indent="0">
              <a:buNone/>
            </a:pPr>
            <a:r>
              <a:rPr lang="fr-FR" dirty="0"/>
              <a:t>	</a:t>
            </a:r>
            <a:r>
              <a:rPr lang="fr-FR" dirty="0" smtClean="0"/>
              <a:t>5) votre structure </a:t>
            </a:r>
          </a:p>
          <a:p>
            <a:endParaRPr lang="fr-FR" dirty="0"/>
          </a:p>
        </p:txBody>
      </p:sp>
    </p:spTree>
    <p:extLst>
      <p:ext uri="{BB962C8B-B14F-4D97-AF65-F5344CB8AC3E}">
        <p14:creationId xmlns:p14="http://schemas.microsoft.com/office/powerpoint/2010/main" val="345123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La composition de </a:t>
            </a:r>
            <a:r>
              <a:rPr lang="fr-FR" dirty="0" smtClean="0"/>
              <a:t>l’échantillon</a:t>
            </a:r>
            <a:endParaRPr lang="fr-FR" dirty="0"/>
          </a:p>
        </p:txBody>
      </p:sp>
      <p:sp>
        <p:nvSpPr>
          <p:cNvPr id="3" name="Espace réservé du contenu 2"/>
          <p:cNvSpPr>
            <a:spLocks noGrp="1"/>
          </p:cNvSpPr>
          <p:nvPr>
            <p:ph idx="1"/>
          </p:nvPr>
        </p:nvSpPr>
        <p:spPr/>
        <p:txBody>
          <a:bodyPr>
            <a:normAutofit fontScale="85000" lnSpcReduction="20000"/>
          </a:bodyPr>
          <a:lstStyle/>
          <a:p>
            <a:r>
              <a:rPr lang="fr-FR" sz="3900" dirty="0" smtClean="0"/>
              <a:t>Quels types d’établissements </a:t>
            </a:r>
            <a:r>
              <a:rPr lang="fr-FR" sz="3900" dirty="0"/>
              <a:t>représenter </a:t>
            </a:r>
            <a:r>
              <a:rPr lang="fr-FR" sz="3900" dirty="0" smtClean="0"/>
              <a:t>?</a:t>
            </a:r>
          </a:p>
          <a:p>
            <a:pPr lvl="1"/>
            <a:endParaRPr lang="fr-FR" dirty="0"/>
          </a:p>
          <a:p>
            <a:pPr marL="914400" lvl="2" indent="0">
              <a:buNone/>
            </a:pPr>
            <a:r>
              <a:rPr lang="fr-FR" sz="3200" dirty="0" smtClean="0">
                <a:sym typeface="Wingdings" panose="05000000000000000000" pitchFamily="2" charset="2"/>
              </a:rPr>
              <a:t> </a:t>
            </a:r>
            <a:r>
              <a:rPr lang="fr-FR" sz="3200" dirty="0" smtClean="0"/>
              <a:t>L’ambition d’exhaustivité pour une représentativité optimale</a:t>
            </a:r>
          </a:p>
          <a:p>
            <a:pPr marL="914400" lvl="2" indent="0">
              <a:buNone/>
            </a:pPr>
            <a:endParaRPr lang="fr-FR" sz="3200" dirty="0" smtClean="0"/>
          </a:p>
          <a:p>
            <a:pPr lvl="2">
              <a:buFont typeface="Wingdings" panose="05000000000000000000" pitchFamily="2" charset="2"/>
              <a:buChar char="à"/>
            </a:pPr>
            <a:r>
              <a:rPr lang="fr-FR" sz="3200" dirty="0" smtClean="0">
                <a:sym typeface="Wingdings" panose="05000000000000000000" pitchFamily="2" charset="2"/>
              </a:rPr>
              <a:t>Janvier 2016 : </a:t>
            </a:r>
            <a:endParaRPr lang="fr-FR" sz="3200" dirty="0" smtClean="0">
              <a:sym typeface="Wingdings" panose="05000000000000000000" pitchFamily="2" charset="2"/>
            </a:endParaRPr>
          </a:p>
          <a:p>
            <a:pPr marL="1428750" lvl="2" indent="-514350">
              <a:buFont typeface="+mj-lt"/>
              <a:buAutoNum type="arabicPeriod"/>
            </a:pPr>
            <a:r>
              <a:rPr lang="fr-FR" sz="3200" dirty="0" smtClean="0"/>
              <a:t>35 Centres Dramatiques Nationaux</a:t>
            </a:r>
          </a:p>
          <a:p>
            <a:pPr marL="1428750" lvl="2" indent="-514350">
              <a:buFont typeface="+mj-lt"/>
              <a:buAutoNum type="arabicPeriod"/>
            </a:pPr>
            <a:r>
              <a:rPr lang="fr-FR" sz="3200" dirty="0" smtClean="0"/>
              <a:t>3 CDR</a:t>
            </a:r>
          </a:p>
          <a:p>
            <a:pPr marL="1428750" lvl="2" indent="-514350">
              <a:buFont typeface="+mj-lt"/>
              <a:buAutoNum type="arabicPeriod"/>
            </a:pPr>
            <a:r>
              <a:rPr lang="fr-FR" sz="3200" dirty="0" smtClean="0"/>
              <a:t>71 SN</a:t>
            </a:r>
          </a:p>
          <a:p>
            <a:pPr marL="1428750" lvl="2" indent="-514350">
              <a:buFont typeface="+mj-lt"/>
              <a:buAutoNum type="arabicPeriod"/>
            </a:pPr>
            <a:r>
              <a:rPr lang="fr-FR" sz="3200" dirty="0" smtClean="0"/>
              <a:t>125 Scènes conventionnées</a:t>
            </a:r>
          </a:p>
          <a:p>
            <a:pPr marL="1428750" lvl="2" indent="-514350">
              <a:buFont typeface="+mj-lt"/>
              <a:buAutoNum type="arabicPeriod"/>
            </a:pPr>
            <a:r>
              <a:rPr lang="fr-FR" sz="3200" dirty="0" smtClean="0"/>
              <a:t>51 Théâtres privés </a:t>
            </a:r>
          </a:p>
          <a:p>
            <a:pPr marL="1428750" lvl="2" indent="-514350">
              <a:buFont typeface="+mj-lt"/>
              <a:buAutoNum type="arabicPeriod"/>
            </a:pPr>
            <a:r>
              <a:rPr lang="fr-FR" sz="3200" dirty="0" smtClean="0"/>
              <a:t>12 « autres lieux » (théâtre de la ville de Paris, etc.)</a:t>
            </a:r>
          </a:p>
          <a:p>
            <a:pPr marL="1428750" lvl="2" indent="-514350">
              <a:buFont typeface="+mj-lt"/>
              <a:buAutoNum type="arabicPeriod"/>
            </a:pPr>
            <a:r>
              <a:rPr lang="fr-FR" sz="3200" dirty="0" smtClean="0"/>
              <a:t>Problème pour les théâtres de ville (+ de 700)</a:t>
            </a:r>
            <a:endParaRPr lang="fr-FR" sz="3200" dirty="0"/>
          </a:p>
          <a:p>
            <a:pPr marL="914400" lvl="2" indent="0">
              <a:buNone/>
            </a:pPr>
            <a:endParaRPr lang="fr-FR" sz="3200" dirty="0"/>
          </a:p>
        </p:txBody>
      </p:sp>
    </p:spTree>
    <p:extLst>
      <p:ext uri="{BB962C8B-B14F-4D97-AF65-F5344CB8AC3E}">
        <p14:creationId xmlns:p14="http://schemas.microsoft.com/office/powerpoint/2010/main" val="685919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composition </a:t>
            </a:r>
            <a:r>
              <a:rPr lang="fr-FR" dirty="0" smtClean="0"/>
              <a:t>finale de l’échantillon</a:t>
            </a:r>
            <a:endParaRPr lang="fr-FR" dirty="0"/>
          </a:p>
        </p:txBody>
      </p:sp>
      <p:sp>
        <p:nvSpPr>
          <p:cNvPr id="3" name="Espace réservé du contenu 2"/>
          <p:cNvSpPr>
            <a:spLocks noGrp="1"/>
          </p:cNvSpPr>
          <p:nvPr>
            <p:ph idx="1"/>
          </p:nvPr>
        </p:nvSpPr>
        <p:spPr/>
        <p:txBody>
          <a:bodyPr/>
          <a:lstStyle/>
          <a:p>
            <a:pPr marL="457200" indent="-457200">
              <a:buFont typeface="+mj-lt"/>
              <a:buAutoNum type="arabicPeriod"/>
            </a:pPr>
            <a:r>
              <a:rPr lang="fr-FR" sz="2400" b="1" dirty="0" smtClean="0">
                <a:hlinkClick r:id="rId2" tooltip="List name"/>
              </a:rPr>
              <a:t>Autres lieux</a:t>
            </a:r>
            <a:r>
              <a:rPr lang="fr-FR" sz="2400" b="1" dirty="0" smtClean="0"/>
              <a:t> 14</a:t>
            </a:r>
          </a:p>
          <a:p>
            <a:pPr marL="457200" indent="-457200">
              <a:buFont typeface="+mj-lt"/>
              <a:buAutoNum type="arabicPeriod"/>
            </a:pPr>
            <a:r>
              <a:rPr lang="fr-FR" sz="2400" b="1" dirty="0">
                <a:hlinkClick r:id="rId3" tooltip="List name"/>
              </a:rPr>
              <a:t>Centres </a:t>
            </a:r>
            <a:r>
              <a:rPr lang="fr-FR" sz="2400" b="1" dirty="0" smtClean="0">
                <a:hlinkClick r:id="rId3" tooltip="List name"/>
              </a:rPr>
              <a:t>dramatiques</a:t>
            </a:r>
            <a:r>
              <a:rPr lang="fr-FR" sz="2400" b="1" dirty="0" smtClean="0"/>
              <a:t> 47</a:t>
            </a:r>
          </a:p>
          <a:p>
            <a:pPr marL="457200" indent="-457200">
              <a:buFont typeface="+mj-lt"/>
              <a:buAutoNum type="arabicPeriod"/>
            </a:pPr>
            <a:r>
              <a:rPr lang="fr-FR" sz="2400" b="1" dirty="0" smtClean="0">
                <a:hlinkClick r:id="rId4" tooltip="List name"/>
              </a:rPr>
              <a:t>Théâtres </a:t>
            </a:r>
            <a:r>
              <a:rPr lang="fr-FR" sz="2400" b="1" dirty="0">
                <a:hlinkClick r:id="rId4" tooltip="List name"/>
              </a:rPr>
              <a:t>de </a:t>
            </a:r>
            <a:r>
              <a:rPr lang="fr-FR" sz="2400" b="1" dirty="0" smtClean="0">
                <a:hlinkClick r:id="rId4" tooltip="List name"/>
              </a:rPr>
              <a:t>ville</a:t>
            </a:r>
            <a:r>
              <a:rPr lang="fr-FR" sz="2400" b="1" dirty="0" smtClean="0"/>
              <a:t> 142 (</a:t>
            </a:r>
            <a:r>
              <a:rPr lang="fr-FR" sz="2400" dirty="0"/>
              <a:t>Problème pour les théâtres de ville </a:t>
            </a:r>
            <a:r>
              <a:rPr lang="fr-FR" sz="2400" dirty="0" smtClean="0"/>
              <a:t>:+ </a:t>
            </a:r>
            <a:r>
              <a:rPr lang="fr-FR" sz="2400" dirty="0"/>
              <a:t>de 700)</a:t>
            </a:r>
          </a:p>
          <a:p>
            <a:pPr marL="457200" indent="-457200">
              <a:buFont typeface="+mj-lt"/>
              <a:buAutoNum type="arabicPeriod"/>
            </a:pPr>
            <a:r>
              <a:rPr lang="fr-FR" sz="2400" b="1" dirty="0" smtClean="0">
                <a:hlinkClick r:id="rId5" tooltip="List name"/>
              </a:rPr>
              <a:t>Scènes conventionnées</a:t>
            </a:r>
            <a:r>
              <a:rPr lang="fr-FR" sz="2400" b="1" dirty="0" smtClean="0"/>
              <a:t> 134</a:t>
            </a:r>
          </a:p>
          <a:p>
            <a:pPr marL="457200" indent="-457200">
              <a:buFont typeface="+mj-lt"/>
              <a:buAutoNum type="arabicPeriod"/>
            </a:pPr>
            <a:r>
              <a:rPr lang="fr-FR" sz="2400" b="1" dirty="0">
                <a:hlinkClick r:id="rId6" tooltip="List name"/>
              </a:rPr>
              <a:t>Théâtres </a:t>
            </a:r>
            <a:r>
              <a:rPr lang="fr-FR" sz="2400" b="1" dirty="0" smtClean="0">
                <a:hlinkClick r:id="rId6" tooltip="List name"/>
              </a:rPr>
              <a:t>privés</a:t>
            </a:r>
            <a:r>
              <a:rPr lang="fr-FR" sz="2400" b="1" dirty="0" smtClean="0"/>
              <a:t> 49 </a:t>
            </a:r>
          </a:p>
          <a:p>
            <a:pPr marL="457200" indent="-457200">
              <a:buFont typeface="+mj-lt"/>
              <a:buAutoNum type="arabicPeriod"/>
            </a:pPr>
            <a:r>
              <a:rPr lang="fr-FR" sz="2400" b="1" dirty="0" smtClean="0">
                <a:hlinkClick r:id="rId7" tooltip="List name"/>
              </a:rPr>
              <a:t>Scènes nationales</a:t>
            </a:r>
            <a:r>
              <a:rPr lang="fr-FR" sz="2400" b="1" dirty="0" smtClean="0"/>
              <a:t> 71</a:t>
            </a:r>
          </a:p>
          <a:p>
            <a:pPr marL="457200" indent="-457200">
              <a:buFont typeface="+mj-lt"/>
              <a:buAutoNum type="arabicPeriod"/>
            </a:pPr>
            <a:r>
              <a:rPr lang="fr-FR" sz="2400" b="1" dirty="0">
                <a:hlinkClick r:id="rId8" tooltip="List name"/>
              </a:rPr>
              <a:t>Théâtres </a:t>
            </a:r>
            <a:r>
              <a:rPr lang="fr-FR" sz="2400" b="1" dirty="0" smtClean="0">
                <a:hlinkClick r:id="rId8" tooltip="List name"/>
              </a:rPr>
              <a:t>nationaux</a:t>
            </a:r>
            <a:r>
              <a:rPr lang="fr-FR" sz="2400" b="1" dirty="0" smtClean="0"/>
              <a:t> 5</a:t>
            </a:r>
            <a:endParaRPr lang="fr-FR" sz="2400" b="1" dirty="0"/>
          </a:p>
          <a:p>
            <a:pPr marL="457200" indent="-457200">
              <a:buFont typeface="+mj-lt"/>
              <a:buAutoNum type="arabicPeriod"/>
            </a:pPr>
            <a:endParaRPr lang="fr-FR" sz="2400" b="1" dirty="0"/>
          </a:p>
          <a:p>
            <a:pPr marL="0" indent="0">
              <a:buNone/>
            </a:pPr>
            <a:r>
              <a:rPr lang="fr-FR" sz="2400" b="1" dirty="0" smtClean="0"/>
              <a:t>Taille totale de l’échantillon : 462 établissements </a:t>
            </a:r>
            <a:endParaRPr lang="fr-FR" sz="2400" b="1" dirty="0"/>
          </a:p>
          <a:p>
            <a:pPr marL="514350" indent="-514350">
              <a:buFont typeface="+mj-lt"/>
              <a:buAutoNum type="arabicPeriod"/>
            </a:pPr>
            <a:endParaRPr lang="fr-FR" b="1" dirty="0"/>
          </a:p>
          <a:p>
            <a:pPr marL="514350" indent="-514350">
              <a:buFont typeface="+mj-lt"/>
              <a:buAutoNum type="arabicPeriod"/>
            </a:pPr>
            <a:endParaRPr lang="fr-FR" dirty="0"/>
          </a:p>
        </p:txBody>
      </p:sp>
    </p:spTree>
    <p:extLst>
      <p:ext uri="{BB962C8B-B14F-4D97-AF65-F5344CB8AC3E}">
        <p14:creationId xmlns:p14="http://schemas.microsoft.com/office/powerpoint/2010/main" val="374173888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373</Words>
  <Application>Microsoft Office PowerPoint</Application>
  <PresentationFormat>Grand écran</PresentationFormat>
  <Paragraphs>98</Paragraphs>
  <Slides>12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12</vt:i4>
      </vt:variant>
    </vt:vector>
  </HeadingPairs>
  <TitlesOfParts>
    <vt:vector size="19" baseType="lpstr">
      <vt:lpstr>MS Mincho</vt:lpstr>
      <vt:lpstr>Arial</vt:lpstr>
      <vt:lpstr>Calibri</vt:lpstr>
      <vt:lpstr>Calibri Light</vt:lpstr>
      <vt:lpstr>Times New Roman</vt:lpstr>
      <vt:lpstr>Wingdings</vt:lpstr>
      <vt:lpstr>Thème Office</vt:lpstr>
      <vt:lpstr>Pour un état des lieux du numérique dans les théâtres</vt:lpstr>
      <vt:lpstr>Le projet d’état des lieux du numérique dans les théâtres</vt:lpstr>
      <vt:lpstr>Enjeux d’un état des lieux des pratiques du numérique dans les établissements de spectacle vivant</vt:lpstr>
      <vt:lpstr>Une collaboration avec le laboratoire Théâtres &amp; médiations numériques</vt:lpstr>
      <vt:lpstr>Les ambitions de cette recherche préliminaire</vt:lpstr>
      <vt:lpstr>Les principales thématiques de l’enquête</vt:lpstr>
      <vt:lpstr>Détails sur les thématiques de l’enquête</vt:lpstr>
      <vt:lpstr>La composition de l’échantillon</vt:lpstr>
      <vt:lpstr>La composition finale de l’échantillon</vt:lpstr>
      <vt:lpstr>La temporalité de l’étude : 1er semestre 2016</vt:lpstr>
      <vt:lpstr>Courrier de lancement de l’étude (4 février 2016) </vt:lpstr>
      <vt:lpstr>Pour un état des lieux du numérique dans les théâtres </vt:lpstr>
    </vt:vector>
  </TitlesOfParts>
  <Company>UBS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L3 – Année 2015-2016</dc:title>
  <dc:creator>Christine Petr</dc:creator>
  <cp:lastModifiedBy>Christine Petr</cp:lastModifiedBy>
  <cp:revision>28</cp:revision>
  <dcterms:created xsi:type="dcterms:W3CDTF">2016-01-18T21:37:50Z</dcterms:created>
  <dcterms:modified xsi:type="dcterms:W3CDTF">2016-01-28T22:38:57Z</dcterms:modified>
</cp:coreProperties>
</file>