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  <p:sldMasterId id="2147483701" r:id="rId5"/>
    <p:sldMasterId id="2147483713" r:id="rId6"/>
    <p:sldMasterId id="2147483725" r:id="rId7"/>
  </p:sldMasterIdLst>
  <p:sldIdLst>
    <p:sldId id="259" r:id="rId8"/>
    <p:sldId id="258" r:id="rId9"/>
    <p:sldId id="260" r:id="rId10"/>
    <p:sldId id="277" r:id="rId11"/>
    <p:sldId id="285" r:id="rId12"/>
    <p:sldId id="261" r:id="rId13"/>
    <p:sldId id="264" r:id="rId14"/>
    <p:sldId id="266" r:id="rId15"/>
    <p:sldId id="281" r:id="rId16"/>
    <p:sldId id="282" r:id="rId17"/>
    <p:sldId id="283" r:id="rId18"/>
    <p:sldId id="284" r:id="rId19"/>
    <p:sldId id="272" r:id="rId20"/>
    <p:sldId id="279" r:id="rId21"/>
    <p:sldId id="278" r:id="rId22"/>
    <p:sldId id="286" r:id="rId23"/>
    <p:sldId id="270" r:id="rId24"/>
    <p:sldId id="275" r:id="rId25"/>
    <p:sldId id="27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3B5"/>
    <a:srgbClr val="38B528"/>
    <a:srgbClr val="40C82D"/>
    <a:srgbClr val="66CCCC"/>
    <a:srgbClr val="032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r&#233;lien%20Artaud\Desktop\R&#233;sultats_mod&#232;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100" b="1" dirty="0">
                <a:latin typeface="+mn-lt"/>
              </a:rPr>
              <a:t>Influence des caractéristiques </a:t>
            </a:r>
            <a:r>
              <a:rPr lang="fr-FR" sz="1100" b="1" dirty="0" smtClean="0">
                <a:latin typeface="+mn-lt"/>
              </a:rPr>
              <a:t>clients sur </a:t>
            </a:r>
            <a:r>
              <a:rPr lang="fr-FR" sz="1100" b="1" dirty="0">
                <a:latin typeface="+mn-lt"/>
              </a:rPr>
              <a:t>la probabilité de réabonnement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/>
            </c:spPr>
          </c:dPt>
          <c:cat>
            <c:strRef>
              <c:f>Feuil1!$A$13:$A$21</c:f>
              <c:strCache>
                <c:ptCount val="9"/>
                <c:pt idx="0">
                  <c:v>gmail</c:v>
                </c:pt>
                <c:pt idx="1">
                  <c:v>abo 2014-2015</c:v>
                </c:pt>
                <c:pt idx="2">
                  <c:v>orange</c:v>
                </c:pt>
                <c:pt idx="3">
                  <c:v>yahoo</c:v>
                </c:pt>
                <c:pt idx="4">
                  <c:v>hotmail</c:v>
                </c:pt>
                <c:pt idx="5">
                  <c:v>free</c:v>
                </c:pt>
                <c:pt idx="6">
                  <c:v>wanadoo</c:v>
                </c:pt>
                <c:pt idx="7">
                  <c:v>women</c:v>
                </c:pt>
                <c:pt idx="8">
                  <c:v>distance</c:v>
                </c:pt>
              </c:strCache>
            </c:strRef>
          </c:cat>
          <c:val>
            <c:numRef>
              <c:f>Feuil1!$B$13:$B$21</c:f>
              <c:numCache>
                <c:formatCode>General</c:formatCode>
                <c:ptCount val="9"/>
                <c:pt idx="0">
                  <c:v>0.73960000000000004</c:v>
                </c:pt>
                <c:pt idx="1">
                  <c:v>0.34410000000000002</c:v>
                </c:pt>
                <c:pt idx="2">
                  <c:v>0.25490000000000002</c:v>
                </c:pt>
                <c:pt idx="3">
                  <c:v>-1.06E-2</c:v>
                </c:pt>
                <c:pt idx="4">
                  <c:v>-3.3099999999999997E-2</c:v>
                </c:pt>
                <c:pt idx="5">
                  <c:v>-0.1225</c:v>
                </c:pt>
                <c:pt idx="6">
                  <c:v>-0.2225</c:v>
                </c:pt>
                <c:pt idx="7">
                  <c:v>-0.31530000000000002</c:v>
                </c:pt>
                <c:pt idx="8">
                  <c:v>-0.59319999999999995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626520"/>
        <c:axId val="285626912"/>
      </c:barChart>
      <c:catAx>
        <c:axId val="285626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285626912"/>
        <c:crosses val="autoZero"/>
        <c:auto val="1"/>
        <c:lblAlgn val="ctr"/>
        <c:lblOffset val="100"/>
        <c:noMultiLvlLbl val="0"/>
      </c:catAx>
      <c:valAx>
        <c:axId val="285626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626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446547886128E-2"/>
          <c:y val="0"/>
          <c:w val="0.95131069042277505"/>
          <c:h val="0.80645173069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Feuil1!$A$2:$A$9</c:f>
              <c:strCache>
                <c:ptCount val="8"/>
                <c:pt idx="0">
                  <c:v>Client X</c:v>
                </c:pt>
                <c:pt idx="1">
                  <c:v>Client X</c:v>
                </c:pt>
                <c:pt idx="2">
                  <c:v>…</c:v>
                </c:pt>
                <c:pt idx="3">
                  <c:v>Client X</c:v>
                </c:pt>
                <c:pt idx="4">
                  <c:v>Client X</c:v>
                </c:pt>
                <c:pt idx="5">
                  <c:v>…</c:v>
                </c:pt>
                <c:pt idx="6">
                  <c:v>Client X</c:v>
                </c:pt>
                <c:pt idx="7">
                  <c:v>Client X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100</c:v>
                </c:pt>
                <c:pt idx="1">
                  <c:v>90</c:v>
                </c:pt>
                <c:pt idx="3">
                  <c:v>70</c:v>
                </c:pt>
                <c:pt idx="4">
                  <c:v>55</c:v>
                </c:pt>
                <c:pt idx="6">
                  <c:v>15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5627696"/>
        <c:axId val="285628088"/>
      </c:barChart>
      <c:catAx>
        <c:axId val="28562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5628088"/>
        <c:crosses val="autoZero"/>
        <c:auto val="1"/>
        <c:lblAlgn val="ctr"/>
        <c:lblOffset val="100"/>
        <c:noMultiLvlLbl val="0"/>
      </c:catAx>
      <c:valAx>
        <c:axId val="285628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62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0D64F-99AE-5342-BE98-9EE6F54C4B13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166E62-BA94-7D48-B5ED-C215DDA26E90}">
      <dgm:prSet/>
      <dgm:spPr>
        <a:solidFill>
          <a:srgbClr val="03224C"/>
        </a:solidFill>
      </dgm:spPr>
      <dgm:t>
        <a:bodyPr/>
        <a:lstStyle/>
        <a:p>
          <a:pPr rtl="0"/>
          <a:r>
            <a:rPr lang="fr-FR" dirty="0" smtClean="0"/>
            <a:t>CRM ou GRC : La connaissance des spectateurs comme clef d’action</a:t>
          </a:r>
          <a:endParaRPr lang="fr-FR" dirty="0"/>
        </a:p>
      </dgm:t>
    </dgm:pt>
    <dgm:pt modelId="{1F93389E-C4A6-FC42-8BDE-026D607B998F}" type="parTrans" cxnId="{5CD14AC4-408D-5C49-995B-12AE1E6CA76E}">
      <dgm:prSet/>
      <dgm:spPr/>
      <dgm:t>
        <a:bodyPr/>
        <a:lstStyle/>
        <a:p>
          <a:endParaRPr lang="fr-FR"/>
        </a:p>
      </dgm:t>
    </dgm:pt>
    <dgm:pt modelId="{BEDB85D2-326D-BB49-B039-8B2A1F057CD5}" type="sibTrans" cxnId="{5CD14AC4-408D-5C49-995B-12AE1E6CA76E}">
      <dgm:prSet/>
      <dgm:spPr/>
      <dgm:t>
        <a:bodyPr/>
        <a:lstStyle/>
        <a:p>
          <a:endParaRPr lang="fr-FR"/>
        </a:p>
      </dgm:t>
    </dgm:pt>
    <dgm:pt modelId="{4C4A05E2-FC53-7241-A750-99A520340890}">
      <dgm:prSet/>
      <dgm:spPr>
        <a:solidFill>
          <a:srgbClr val="66CCCC"/>
        </a:solidFill>
      </dgm:spPr>
      <dgm:t>
        <a:bodyPr/>
        <a:lstStyle/>
        <a:p>
          <a:pPr rtl="0"/>
          <a:r>
            <a:rPr lang="fr-FR" b="1" dirty="0" smtClean="0">
              <a:solidFill>
                <a:srgbClr val="03224C"/>
              </a:solidFill>
            </a:rPr>
            <a:t>Les freins subjectifs et objectifs des stratégies CRM </a:t>
          </a:r>
          <a:endParaRPr lang="fr-FR" b="1" dirty="0">
            <a:solidFill>
              <a:srgbClr val="03224C"/>
            </a:solidFill>
          </a:endParaRPr>
        </a:p>
      </dgm:t>
    </dgm:pt>
    <dgm:pt modelId="{8CA43BF5-2FFD-5244-A619-14BFACA1F0EE}" type="parTrans" cxnId="{957CC276-5FD1-0E48-9B90-4FB163E862E6}">
      <dgm:prSet/>
      <dgm:spPr/>
      <dgm:t>
        <a:bodyPr/>
        <a:lstStyle/>
        <a:p>
          <a:endParaRPr lang="fr-FR"/>
        </a:p>
      </dgm:t>
    </dgm:pt>
    <dgm:pt modelId="{85952976-A319-7941-A6F7-C342FEA6D9F8}" type="sibTrans" cxnId="{957CC276-5FD1-0E48-9B90-4FB163E862E6}">
      <dgm:prSet/>
      <dgm:spPr/>
      <dgm:t>
        <a:bodyPr/>
        <a:lstStyle/>
        <a:p>
          <a:endParaRPr lang="fr-FR"/>
        </a:p>
      </dgm:t>
    </dgm:pt>
    <dgm:pt modelId="{71CBD654-E181-F747-B6CE-0FDE571E1C27}">
      <dgm:prSet/>
      <dgm:spPr>
        <a:solidFill>
          <a:srgbClr val="03224C"/>
        </a:solidFill>
      </dgm:spPr>
      <dgm:t>
        <a:bodyPr/>
        <a:lstStyle/>
        <a:p>
          <a:pPr rtl="0"/>
          <a:r>
            <a:rPr lang="fr-FR" dirty="0" smtClean="0"/>
            <a:t>Les données spectateurs et les open data : une richesse inexploitée</a:t>
          </a:r>
          <a:endParaRPr lang="fr-FR" dirty="0"/>
        </a:p>
      </dgm:t>
    </dgm:pt>
    <dgm:pt modelId="{4DED5A1B-CCB2-7F49-BFC5-3E64DE916343}" type="parTrans" cxnId="{ADC0AA3E-926B-7244-9E58-8DA4B088984B}">
      <dgm:prSet/>
      <dgm:spPr/>
      <dgm:t>
        <a:bodyPr/>
        <a:lstStyle/>
        <a:p>
          <a:endParaRPr lang="fr-FR"/>
        </a:p>
      </dgm:t>
    </dgm:pt>
    <dgm:pt modelId="{FBBE5DEE-3F67-B947-A618-81C4155D9940}" type="sibTrans" cxnId="{ADC0AA3E-926B-7244-9E58-8DA4B088984B}">
      <dgm:prSet/>
      <dgm:spPr/>
      <dgm:t>
        <a:bodyPr/>
        <a:lstStyle/>
        <a:p>
          <a:endParaRPr lang="fr-FR"/>
        </a:p>
      </dgm:t>
    </dgm:pt>
    <dgm:pt modelId="{84363360-6E8D-3840-9502-AE038858F543}">
      <dgm:prSet/>
      <dgm:spPr>
        <a:solidFill>
          <a:srgbClr val="66CCCC"/>
        </a:solidFill>
      </dgm:spPr>
      <dgm:t>
        <a:bodyPr/>
        <a:lstStyle/>
        <a:p>
          <a:pPr rtl="0"/>
          <a:r>
            <a:rPr lang="fr-FR" b="1" smtClean="0">
              <a:solidFill>
                <a:srgbClr val="03224C"/>
              </a:solidFill>
            </a:rPr>
            <a:t>Ancrages théoriques de l’utilisation de la connaissance spectateur </a:t>
          </a:r>
          <a:endParaRPr lang="fr-FR" b="1">
            <a:solidFill>
              <a:srgbClr val="03224C"/>
            </a:solidFill>
          </a:endParaRPr>
        </a:p>
      </dgm:t>
    </dgm:pt>
    <dgm:pt modelId="{937C59E3-3048-C14F-A917-757E51A9FB94}" type="parTrans" cxnId="{9E46B896-ADD0-5143-81CB-9EA0423DE91C}">
      <dgm:prSet/>
      <dgm:spPr/>
      <dgm:t>
        <a:bodyPr/>
        <a:lstStyle/>
        <a:p>
          <a:endParaRPr lang="fr-FR"/>
        </a:p>
      </dgm:t>
    </dgm:pt>
    <dgm:pt modelId="{293E4FF4-7FB2-DD42-8AB2-6BBCCFB2EC72}" type="sibTrans" cxnId="{9E46B896-ADD0-5143-81CB-9EA0423DE91C}">
      <dgm:prSet/>
      <dgm:spPr/>
      <dgm:t>
        <a:bodyPr/>
        <a:lstStyle/>
        <a:p>
          <a:endParaRPr lang="fr-FR"/>
        </a:p>
      </dgm:t>
    </dgm:pt>
    <dgm:pt modelId="{3E2EFE69-E6BC-2C4C-AEEB-25608EBC62E4}">
      <dgm:prSet/>
      <dgm:spPr>
        <a:solidFill>
          <a:srgbClr val="03224C"/>
        </a:solidFill>
      </dgm:spPr>
      <dgm:t>
        <a:bodyPr/>
        <a:lstStyle/>
        <a:p>
          <a:pPr rtl="0"/>
          <a:r>
            <a:rPr lang="fr-FR" smtClean="0"/>
            <a:t>Modalités pratiques d’une stratégie CRM</a:t>
          </a:r>
          <a:endParaRPr lang="fr-FR"/>
        </a:p>
      </dgm:t>
    </dgm:pt>
    <dgm:pt modelId="{066EB501-2E1A-0E4F-8322-1E460029622C}" type="parTrans" cxnId="{FCED677A-E7A3-FE4C-8258-77B03CF8AB56}">
      <dgm:prSet/>
      <dgm:spPr/>
      <dgm:t>
        <a:bodyPr/>
        <a:lstStyle/>
        <a:p>
          <a:endParaRPr lang="fr-FR"/>
        </a:p>
      </dgm:t>
    </dgm:pt>
    <dgm:pt modelId="{0E873852-1004-7048-9491-C111ED07936F}" type="sibTrans" cxnId="{FCED677A-E7A3-FE4C-8258-77B03CF8AB56}">
      <dgm:prSet/>
      <dgm:spPr/>
      <dgm:t>
        <a:bodyPr/>
        <a:lstStyle/>
        <a:p>
          <a:endParaRPr lang="fr-FR"/>
        </a:p>
      </dgm:t>
    </dgm:pt>
    <dgm:pt modelId="{925CE53D-6346-EC49-9B18-5DAD058AF180}">
      <dgm:prSet/>
      <dgm:spPr>
        <a:solidFill>
          <a:srgbClr val="66CCCC"/>
        </a:solidFill>
      </dgm:spPr>
      <dgm:t>
        <a:bodyPr/>
        <a:lstStyle/>
        <a:p>
          <a:pPr rtl="0"/>
          <a:r>
            <a:rPr lang="fr-FR" b="1" smtClean="0">
              <a:solidFill>
                <a:srgbClr val="03224C"/>
              </a:solidFill>
            </a:rPr>
            <a:t>Les bonnes pratiques et le respect de la vie privée</a:t>
          </a:r>
          <a:endParaRPr lang="fr-FR" b="1">
            <a:solidFill>
              <a:srgbClr val="03224C"/>
            </a:solidFill>
          </a:endParaRPr>
        </a:p>
      </dgm:t>
    </dgm:pt>
    <dgm:pt modelId="{ACA508D7-F0F4-8D40-845E-547B5A5DBE2F}" type="parTrans" cxnId="{076AECFB-FB56-2F4E-92C5-20248DF806CC}">
      <dgm:prSet/>
      <dgm:spPr/>
      <dgm:t>
        <a:bodyPr/>
        <a:lstStyle/>
        <a:p>
          <a:endParaRPr lang="fr-FR"/>
        </a:p>
      </dgm:t>
    </dgm:pt>
    <dgm:pt modelId="{774ADA39-1D7D-0143-AC6E-9D9C3D4F808C}" type="sibTrans" cxnId="{076AECFB-FB56-2F4E-92C5-20248DF806CC}">
      <dgm:prSet/>
      <dgm:spPr/>
      <dgm:t>
        <a:bodyPr/>
        <a:lstStyle/>
        <a:p>
          <a:endParaRPr lang="fr-FR"/>
        </a:p>
      </dgm:t>
    </dgm:pt>
    <dgm:pt modelId="{6BA65C51-5F8C-A54E-AD1A-87BB365A572D}" type="pres">
      <dgm:prSet presAssocID="{ECE0D64F-99AE-5342-BE98-9EE6F54C4B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88D9654-3FCD-4E48-8F6B-D177BED1ED39}" type="pres">
      <dgm:prSet presAssocID="{ECE0D64F-99AE-5342-BE98-9EE6F54C4B13}" presName="Name1" presStyleCnt="0"/>
      <dgm:spPr/>
    </dgm:pt>
    <dgm:pt modelId="{CC0F4349-13B2-8D43-BF18-A220D5A6055C}" type="pres">
      <dgm:prSet presAssocID="{ECE0D64F-99AE-5342-BE98-9EE6F54C4B13}" presName="cycle" presStyleCnt="0"/>
      <dgm:spPr/>
    </dgm:pt>
    <dgm:pt modelId="{4B4517B8-FDE6-5640-B578-0F2225F311B4}" type="pres">
      <dgm:prSet presAssocID="{ECE0D64F-99AE-5342-BE98-9EE6F54C4B13}" presName="srcNode" presStyleLbl="node1" presStyleIdx="0" presStyleCnt="6"/>
      <dgm:spPr/>
    </dgm:pt>
    <dgm:pt modelId="{E2F44CBE-216B-6042-B41B-7062E3B9B201}" type="pres">
      <dgm:prSet presAssocID="{ECE0D64F-99AE-5342-BE98-9EE6F54C4B13}" presName="conn" presStyleLbl="parChTrans1D2" presStyleIdx="0" presStyleCnt="1"/>
      <dgm:spPr/>
      <dgm:t>
        <a:bodyPr/>
        <a:lstStyle/>
        <a:p>
          <a:endParaRPr lang="fr-FR"/>
        </a:p>
      </dgm:t>
    </dgm:pt>
    <dgm:pt modelId="{F40A9748-48BF-8342-8027-0CA873E5767A}" type="pres">
      <dgm:prSet presAssocID="{ECE0D64F-99AE-5342-BE98-9EE6F54C4B13}" presName="extraNode" presStyleLbl="node1" presStyleIdx="0" presStyleCnt="6"/>
      <dgm:spPr/>
    </dgm:pt>
    <dgm:pt modelId="{4E4918A8-9BDC-5845-83D0-0260C9361F61}" type="pres">
      <dgm:prSet presAssocID="{ECE0D64F-99AE-5342-BE98-9EE6F54C4B13}" presName="dstNode" presStyleLbl="node1" presStyleIdx="0" presStyleCnt="6"/>
      <dgm:spPr/>
    </dgm:pt>
    <dgm:pt modelId="{C317DD01-30B7-7645-B3B6-5B17E1E68059}" type="pres">
      <dgm:prSet presAssocID="{17166E62-BA94-7D48-B5ED-C215DDA26E9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E2255E-751E-844B-AC2F-EE77372C73FA}" type="pres">
      <dgm:prSet presAssocID="{17166E62-BA94-7D48-B5ED-C215DDA26E90}" presName="accent_1" presStyleCnt="0"/>
      <dgm:spPr/>
    </dgm:pt>
    <dgm:pt modelId="{6CBFACF6-10AA-0C41-96E9-D85CBFF8DFE7}" type="pres">
      <dgm:prSet presAssocID="{17166E62-BA94-7D48-B5ED-C215DDA26E90}" presName="accentRepeatNode" presStyleLbl="solidFgAcc1" presStyleIdx="0" presStyleCnt="6"/>
      <dgm:spPr/>
    </dgm:pt>
    <dgm:pt modelId="{B75F8843-8DCF-C448-8FAF-E7EE6CD01B76}" type="pres">
      <dgm:prSet presAssocID="{4C4A05E2-FC53-7241-A750-99A52034089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C83AA2-D00A-084F-ABE7-F0D33624A443}" type="pres">
      <dgm:prSet presAssocID="{4C4A05E2-FC53-7241-A750-99A520340890}" presName="accent_2" presStyleCnt="0"/>
      <dgm:spPr/>
    </dgm:pt>
    <dgm:pt modelId="{E0ADE323-FA01-CE48-8488-BE56BEFC1D17}" type="pres">
      <dgm:prSet presAssocID="{4C4A05E2-FC53-7241-A750-99A520340890}" presName="accentRepeatNode" presStyleLbl="solidFgAcc1" presStyleIdx="1" presStyleCnt="6"/>
      <dgm:spPr/>
    </dgm:pt>
    <dgm:pt modelId="{B9DFAB16-647C-004C-9D4E-03D0C08CB26A}" type="pres">
      <dgm:prSet presAssocID="{71CBD654-E181-F747-B6CE-0FDE571E1C2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B372AD-E41B-E14A-8A06-B7C64A841A1D}" type="pres">
      <dgm:prSet presAssocID="{71CBD654-E181-F747-B6CE-0FDE571E1C27}" presName="accent_3" presStyleCnt="0"/>
      <dgm:spPr/>
    </dgm:pt>
    <dgm:pt modelId="{2941E012-0338-8E41-8E1F-12E72A96EA29}" type="pres">
      <dgm:prSet presAssocID="{71CBD654-E181-F747-B6CE-0FDE571E1C27}" presName="accentRepeatNode" presStyleLbl="solidFgAcc1" presStyleIdx="2" presStyleCnt="6"/>
      <dgm:spPr/>
    </dgm:pt>
    <dgm:pt modelId="{04FCD191-875D-5242-B416-0F3EFA489D2B}" type="pres">
      <dgm:prSet presAssocID="{84363360-6E8D-3840-9502-AE038858F54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E4811C-C489-594C-90F7-41AB125E3C6E}" type="pres">
      <dgm:prSet presAssocID="{84363360-6E8D-3840-9502-AE038858F543}" presName="accent_4" presStyleCnt="0"/>
      <dgm:spPr/>
    </dgm:pt>
    <dgm:pt modelId="{AACD6F22-FAE9-3D40-A352-A4706CDEAC34}" type="pres">
      <dgm:prSet presAssocID="{84363360-6E8D-3840-9502-AE038858F543}" presName="accentRepeatNode" presStyleLbl="solidFgAcc1" presStyleIdx="3" presStyleCnt="6"/>
      <dgm:spPr/>
    </dgm:pt>
    <dgm:pt modelId="{75FFF36D-224F-F141-9A97-D730C9FEA3E3}" type="pres">
      <dgm:prSet presAssocID="{3E2EFE69-E6BC-2C4C-AEEB-25608EBC62E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66217D-86B2-DC42-9EB3-773536779849}" type="pres">
      <dgm:prSet presAssocID="{3E2EFE69-E6BC-2C4C-AEEB-25608EBC62E4}" presName="accent_5" presStyleCnt="0"/>
      <dgm:spPr/>
    </dgm:pt>
    <dgm:pt modelId="{CD146A35-0793-6B40-83E2-ED2F803B97DB}" type="pres">
      <dgm:prSet presAssocID="{3E2EFE69-E6BC-2C4C-AEEB-25608EBC62E4}" presName="accentRepeatNode" presStyleLbl="solidFgAcc1" presStyleIdx="4" presStyleCnt="6"/>
      <dgm:spPr/>
    </dgm:pt>
    <dgm:pt modelId="{751D05DE-62F5-5B43-BF79-8F47DBB2AEF5}" type="pres">
      <dgm:prSet presAssocID="{925CE53D-6346-EC49-9B18-5DAD058AF18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256B62-2FC1-B642-9B07-1CAEE0058891}" type="pres">
      <dgm:prSet presAssocID="{925CE53D-6346-EC49-9B18-5DAD058AF180}" presName="accent_6" presStyleCnt="0"/>
      <dgm:spPr/>
    </dgm:pt>
    <dgm:pt modelId="{6D2EFA45-63A9-8F40-8FEA-E9C89F1F5DB9}" type="pres">
      <dgm:prSet presAssocID="{925CE53D-6346-EC49-9B18-5DAD058AF180}" presName="accentRepeatNode" presStyleLbl="solidFgAcc1" presStyleIdx="5" presStyleCnt="6"/>
      <dgm:spPr/>
    </dgm:pt>
  </dgm:ptLst>
  <dgm:cxnLst>
    <dgm:cxn modelId="{9E46B896-ADD0-5143-81CB-9EA0423DE91C}" srcId="{ECE0D64F-99AE-5342-BE98-9EE6F54C4B13}" destId="{84363360-6E8D-3840-9502-AE038858F543}" srcOrd="3" destOrd="0" parTransId="{937C59E3-3048-C14F-A917-757E51A9FB94}" sibTransId="{293E4FF4-7FB2-DD42-8AB2-6BBCCFB2EC72}"/>
    <dgm:cxn modelId="{FCED677A-E7A3-FE4C-8258-77B03CF8AB56}" srcId="{ECE0D64F-99AE-5342-BE98-9EE6F54C4B13}" destId="{3E2EFE69-E6BC-2C4C-AEEB-25608EBC62E4}" srcOrd="4" destOrd="0" parTransId="{066EB501-2E1A-0E4F-8322-1E460029622C}" sibTransId="{0E873852-1004-7048-9491-C111ED07936F}"/>
    <dgm:cxn modelId="{ADC0AA3E-926B-7244-9E58-8DA4B088984B}" srcId="{ECE0D64F-99AE-5342-BE98-9EE6F54C4B13}" destId="{71CBD654-E181-F747-B6CE-0FDE571E1C27}" srcOrd="2" destOrd="0" parTransId="{4DED5A1B-CCB2-7F49-BFC5-3E64DE916343}" sibTransId="{FBBE5DEE-3F67-B947-A618-81C4155D9940}"/>
    <dgm:cxn modelId="{1D65D7B8-CDFD-F94C-82A7-1C406112276E}" type="presOf" srcId="{84363360-6E8D-3840-9502-AE038858F543}" destId="{04FCD191-875D-5242-B416-0F3EFA489D2B}" srcOrd="0" destOrd="0" presId="urn:microsoft.com/office/officeart/2008/layout/VerticalCurvedList"/>
    <dgm:cxn modelId="{076AECFB-FB56-2F4E-92C5-20248DF806CC}" srcId="{ECE0D64F-99AE-5342-BE98-9EE6F54C4B13}" destId="{925CE53D-6346-EC49-9B18-5DAD058AF180}" srcOrd="5" destOrd="0" parTransId="{ACA508D7-F0F4-8D40-845E-547B5A5DBE2F}" sibTransId="{774ADA39-1D7D-0143-AC6E-9D9C3D4F808C}"/>
    <dgm:cxn modelId="{5CD14AC4-408D-5C49-995B-12AE1E6CA76E}" srcId="{ECE0D64F-99AE-5342-BE98-9EE6F54C4B13}" destId="{17166E62-BA94-7D48-B5ED-C215DDA26E90}" srcOrd="0" destOrd="0" parTransId="{1F93389E-C4A6-FC42-8BDE-026D607B998F}" sibTransId="{BEDB85D2-326D-BB49-B039-8B2A1F057CD5}"/>
    <dgm:cxn modelId="{957CC276-5FD1-0E48-9B90-4FB163E862E6}" srcId="{ECE0D64F-99AE-5342-BE98-9EE6F54C4B13}" destId="{4C4A05E2-FC53-7241-A750-99A520340890}" srcOrd="1" destOrd="0" parTransId="{8CA43BF5-2FFD-5244-A619-14BFACA1F0EE}" sibTransId="{85952976-A319-7941-A6F7-C342FEA6D9F8}"/>
    <dgm:cxn modelId="{E77AAA2E-EEF1-7F4E-8D12-AA864F224F89}" type="presOf" srcId="{3E2EFE69-E6BC-2C4C-AEEB-25608EBC62E4}" destId="{75FFF36D-224F-F141-9A97-D730C9FEA3E3}" srcOrd="0" destOrd="0" presId="urn:microsoft.com/office/officeart/2008/layout/VerticalCurvedList"/>
    <dgm:cxn modelId="{42B882FB-60F2-274F-8B64-45D8700544E6}" type="presOf" srcId="{71CBD654-E181-F747-B6CE-0FDE571E1C27}" destId="{B9DFAB16-647C-004C-9D4E-03D0C08CB26A}" srcOrd="0" destOrd="0" presId="urn:microsoft.com/office/officeart/2008/layout/VerticalCurvedList"/>
    <dgm:cxn modelId="{866B7FC2-6DD9-E145-A5DA-14318F020620}" type="presOf" srcId="{925CE53D-6346-EC49-9B18-5DAD058AF180}" destId="{751D05DE-62F5-5B43-BF79-8F47DBB2AEF5}" srcOrd="0" destOrd="0" presId="urn:microsoft.com/office/officeart/2008/layout/VerticalCurvedList"/>
    <dgm:cxn modelId="{8FB00A11-B4D2-804D-A394-BE854913617F}" type="presOf" srcId="{4C4A05E2-FC53-7241-A750-99A520340890}" destId="{B75F8843-8DCF-C448-8FAF-E7EE6CD01B76}" srcOrd="0" destOrd="0" presId="urn:microsoft.com/office/officeart/2008/layout/VerticalCurvedList"/>
    <dgm:cxn modelId="{005FA5F6-8832-6445-9C0C-DE6D0F5BC752}" type="presOf" srcId="{BEDB85D2-326D-BB49-B039-8B2A1F057CD5}" destId="{E2F44CBE-216B-6042-B41B-7062E3B9B201}" srcOrd="0" destOrd="0" presId="urn:microsoft.com/office/officeart/2008/layout/VerticalCurvedList"/>
    <dgm:cxn modelId="{847F8B86-5F0F-C342-8B7C-A7A1783CFC7C}" type="presOf" srcId="{ECE0D64F-99AE-5342-BE98-9EE6F54C4B13}" destId="{6BA65C51-5F8C-A54E-AD1A-87BB365A572D}" srcOrd="0" destOrd="0" presId="urn:microsoft.com/office/officeart/2008/layout/VerticalCurvedList"/>
    <dgm:cxn modelId="{A2705FDC-2717-0B4B-973F-022E3B965CB5}" type="presOf" srcId="{17166E62-BA94-7D48-B5ED-C215DDA26E90}" destId="{C317DD01-30B7-7645-B3B6-5B17E1E68059}" srcOrd="0" destOrd="0" presId="urn:microsoft.com/office/officeart/2008/layout/VerticalCurvedList"/>
    <dgm:cxn modelId="{70C53688-C92E-EC4F-BDCC-1238EC442B46}" type="presParOf" srcId="{6BA65C51-5F8C-A54E-AD1A-87BB365A572D}" destId="{E88D9654-3FCD-4E48-8F6B-D177BED1ED39}" srcOrd="0" destOrd="0" presId="urn:microsoft.com/office/officeart/2008/layout/VerticalCurvedList"/>
    <dgm:cxn modelId="{8649EA2E-8B4B-AB46-BDD3-3C5A9B042C28}" type="presParOf" srcId="{E88D9654-3FCD-4E48-8F6B-D177BED1ED39}" destId="{CC0F4349-13B2-8D43-BF18-A220D5A6055C}" srcOrd="0" destOrd="0" presId="urn:microsoft.com/office/officeart/2008/layout/VerticalCurvedList"/>
    <dgm:cxn modelId="{1A470C57-2345-B14C-97B5-0876D9BD04D4}" type="presParOf" srcId="{CC0F4349-13B2-8D43-BF18-A220D5A6055C}" destId="{4B4517B8-FDE6-5640-B578-0F2225F311B4}" srcOrd="0" destOrd="0" presId="urn:microsoft.com/office/officeart/2008/layout/VerticalCurvedList"/>
    <dgm:cxn modelId="{F579DD9D-60AE-A640-B5C7-4FE8439AE23A}" type="presParOf" srcId="{CC0F4349-13B2-8D43-BF18-A220D5A6055C}" destId="{E2F44CBE-216B-6042-B41B-7062E3B9B201}" srcOrd="1" destOrd="0" presId="urn:microsoft.com/office/officeart/2008/layout/VerticalCurvedList"/>
    <dgm:cxn modelId="{AB671A7D-D13B-C146-B863-AF9CB3DC21C3}" type="presParOf" srcId="{CC0F4349-13B2-8D43-BF18-A220D5A6055C}" destId="{F40A9748-48BF-8342-8027-0CA873E5767A}" srcOrd="2" destOrd="0" presId="urn:microsoft.com/office/officeart/2008/layout/VerticalCurvedList"/>
    <dgm:cxn modelId="{23F76483-BBA0-BA42-BAA8-1910ACF1277A}" type="presParOf" srcId="{CC0F4349-13B2-8D43-BF18-A220D5A6055C}" destId="{4E4918A8-9BDC-5845-83D0-0260C9361F61}" srcOrd="3" destOrd="0" presId="urn:microsoft.com/office/officeart/2008/layout/VerticalCurvedList"/>
    <dgm:cxn modelId="{3FE4FA0B-1290-2F4B-96BF-624C000577F8}" type="presParOf" srcId="{E88D9654-3FCD-4E48-8F6B-D177BED1ED39}" destId="{C317DD01-30B7-7645-B3B6-5B17E1E68059}" srcOrd="1" destOrd="0" presId="urn:microsoft.com/office/officeart/2008/layout/VerticalCurvedList"/>
    <dgm:cxn modelId="{FA69ECC5-C9D8-4C4F-8907-33F2D9E50BD9}" type="presParOf" srcId="{E88D9654-3FCD-4E48-8F6B-D177BED1ED39}" destId="{DAE2255E-751E-844B-AC2F-EE77372C73FA}" srcOrd="2" destOrd="0" presId="urn:microsoft.com/office/officeart/2008/layout/VerticalCurvedList"/>
    <dgm:cxn modelId="{BAF36A86-38E5-E644-8741-E7A01311937A}" type="presParOf" srcId="{DAE2255E-751E-844B-AC2F-EE77372C73FA}" destId="{6CBFACF6-10AA-0C41-96E9-D85CBFF8DFE7}" srcOrd="0" destOrd="0" presId="urn:microsoft.com/office/officeart/2008/layout/VerticalCurvedList"/>
    <dgm:cxn modelId="{970DA8E2-ED35-E04F-8AB3-400A166B2BEF}" type="presParOf" srcId="{E88D9654-3FCD-4E48-8F6B-D177BED1ED39}" destId="{B75F8843-8DCF-C448-8FAF-E7EE6CD01B76}" srcOrd="3" destOrd="0" presId="urn:microsoft.com/office/officeart/2008/layout/VerticalCurvedList"/>
    <dgm:cxn modelId="{458BB031-E49D-3243-8C1D-16637F324A23}" type="presParOf" srcId="{E88D9654-3FCD-4E48-8F6B-D177BED1ED39}" destId="{D3C83AA2-D00A-084F-ABE7-F0D33624A443}" srcOrd="4" destOrd="0" presId="urn:microsoft.com/office/officeart/2008/layout/VerticalCurvedList"/>
    <dgm:cxn modelId="{0CCB6195-1F9C-1242-B711-28A2346461AC}" type="presParOf" srcId="{D3C83AA2-D00A-084F-ABE7-F0D33624A443}" destId="{E0ADE323-FA01-CE48-8488-BE56BEFC1D17}" srcOrd="0" destOrd="0" presId="urn:microsoft.com/office/officeart/2008/layout/VerticalCurvedList"/>
    <dgm:cxn modelId="{A0A77470-774F-4545-8BE9-497BB7681C08}" type="presParOf" srcId="{E88D9654-3FCD-4E48-8F6B-D177BED1ED39}" destId="{B9DFAB16-647C-004C-9D4E-03D0C08CB26A}" srcOrd="5" destOrd="0" presId="urn:microsoft.com/office/officeart/2008/layout/VerticalCurvedList"/>
    <dgm:cxn modelId="{CE11A408-2EDE-DA45-9601-93DD0CA233CD}" type="presParOf" srcId="{E88D9654-3FCD-4E48-8F6B-D177BED1ED39}" destId="{8AB372AD-E41B-E14A-8A06-B7C64A841A1D}" srcOrd="6" destOrd="0" presId="urn:microsoft.com/office/officeart/2008/layout/VerticalCurvedList"/>
    <dgm:cxn modelId="{152A9D14-DBE3-C94E-9DE0-4C78EC877680}" type="presParOf" srcId="{8AB372AD-E41B-E14A-8A06-B7C64A841A1D}" destId="{2941E012-0338-8E41-8E1F-12E72A96EA29}" srcOrd="0" destOrd="0" presId="urn:microsoft.com/office/officeart/2008/layout/VerticalCurvedList"/>
    <dgm:cxn modelId="{03097C91-80F3-7240-BBE8-C38068A52475}" type="presParOf" srcId="{E88D9654-3FCD-4E48-8F6B-D177BED1ED39}" destId="{04FCD191-875D-5242-B416-0F3EFA489D2B}" srcOrd="7" destOrd="0" presId="urn:microsoft.com/office/officeart/2008/layout/VerticalCurvedList"/>
    <dgm:cxn modelId="{24C5C751-4746-6847-BC18-F7538B0F2A32}" type="presParOf" srcId="{E88D9654-3FCD-4E48-8F6B-D177BED1ED39}" destId="{CBE4811C-C489-594C-90F7-41AB125E3C6E}" srcOrd="8" destOrd="0" presId="urn:microsoft.com/office/officeart/2008/layout/VerticalCurvedList"/>
    <dgm:cxn modelId="{ECC27BF8-6F00-6741-9BEE-38E7BE4280B7}" type="presParOf" srcId="{CBE4811C-C489-594C-90F7-41AB125E3C6E}" destId="{AACD6F22-FAE9-3D40-A352-A4706CDEAC34}" srcOrd="0" destOrd="0" presId="urn:microsoft.com/office/officeart/2008/layout/VerticalCurvedList"/>
    <dgm:cxn modelId="{6F4B8E6D-CE76-4048-A307-00CB3FBC4E30}" type="presParOf" srcId="{E88D9654-3FCD-4E48-8F6B-D177BED1ED39}" destId="{75FFF36D-224F-F141-9A97-D730C9FEA3E3}" srcOrd="9" destOrd="0" presId="urn:microsoft.com/office/officeart/2008/layout/VerticalCurvedList"/>
    <dgm:cxn modelId="{ED42C761-69FA-7041-B3D5-B8253757677E}" type="presParOf" srcId="{E88D9654-3FCD-4E48-8F6B-D177BED1ED39}" destId="{9866217D-86B2-DC42-9EB3-773536779849}" srcOrd="10" destOrd="0" presId="urn:microsoft.com/office/officeart/2008/layout/VerticalCurvedList"/>
    <dgm:cxn modelId="{DBCD31C3-84C4-BD4B-BA56-FE922AD0F9EC}" type="presParOf" srcId="{9866217D-86B2-DC42-9EB3-773536779849}" destId="{CD146A35-0793-6B40-83E2-ED2F803B97DB}" srcOrd="0" destOrd="0" presId="urn:microsoft.com/office/officeart/2008/layout/VerticalCurvedList"/>
    <dgm:cxn modelId="{3EF46A23-7DE8-6F4D-8944-A6F2565E8DD8}" type="presParOf" srcId="{E88D9654-3FCD-4E48-8F6B-D177BED1ED39}" destId="{751D05DE-62F5-5B43-BF79-8F47DBB2AEF5}" srcOrd="11" destOrd="0" presId="urn:microsoft.com/office/officeart/2008/layout/VerticalCurvedList"/>
    <dgm:cxn modelId="{2F92C89D-39AE-7B41-9213-FBF4A0BD157E}" type="presParOf" srcId="{E88D9654-3FCD-4E48-8F6B-D177BED1ED39}" destId="{4A256B62-2FC1-B642-9B07-1CAEE0058891}" srcOrd="12" destOrd="0" presId="urn:microsoft.com/office/officeart/2008/layout/VerticalCurvedList"/>
    <dgm:cxn modelId="{2941F151-F47F-BA4F-9A27-36863C9602C9}" type="presParOf" srcId="{4A256B62-2FC1-B642-9B07-1CAEE0058891}" destId="{6D2EFA45-63A9-8F40-8FEA-E9C89F1F5D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97475-3964-424A-BBE9-249AE259C855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56514C-B626-FD40-BAC2-F9045669AE76}">
      <dgm:prSet custT="1"/>
      <dgm:spPr>
        <a:solidFill>
          <a:srgbClr val="03224C"/>
        </a:solidFill>
      </dgm:spPr>
      <dgm:t>
        <a:bodyPr/>
        <a:lstStyle/>
        <a:p>
          <a:pPr rtl="0"/>
          <a:r>
            <a:rPr lang="fr-FR" sz="2400" dirty="0" smtClean="0"/>
            <a:t>Préhistoire du marketing de la culture</a:t>
          </a:r>
          <a:endParaRPr lang="fr-FR" sz="2400" dirty="0"/>
        </a:p>
      </dgm:t>
    </dgm:pt>
    <dgm:pt modelId="{A5099693-8309-6D4A-B83D-B91B945197B3}" type="parTrans" cxnId="{675E3F14-14D1-624D-B5B4-80FC0C14CF8A}">
      <dgm:prSet/>
      <dgm:spPr/>
      <dgm:t>
        <a:bodyPr/>
        <a:lstStyle/>
        <a:p>
          <a:endParaRPr lang="fr-FR"/>
        </a:p>
      </dgm:t>
    </dgm:pt>
    <dgm:pt modelId="{CFFA9FAC-E7EC-1645-ABC2-7651B2555755}" type="sibTrans" cxnId="{675E3F14-14D1-624D-B5B4-80FC0C14CF8A}">
      <dgm:prSet/>
      <dgm:spPr/>
      <dgm:t>
        <a:bodyPr/>
        <a:lstStyle/>
        <a:p>
          <a:endParaRPr lang="fr-FR"/>
        </a:p>
      </dgm:t>
    </dgm:pt>
    <dgm:pt modelId="{F0BC3222-DAA1-C845-982C-FDDC38D58DAE}">
      <dgm:prSet custT="1"/>
      <dgm:spPr>
        <a:solidFill>
          <a:srgbClr val="03224C"/>
        </a:solidFill>
      </dgm:spPr>
      <dgm:t>
        <a:bodyPr/>
        <a:lstStyle/>
        <a:p>
          <a:pPr rtl="0"/>
          <a:r>
            <a:rPr lang="fr-FR" sz="1800" dirty="0" smtClean="0"/>
            <a:t>Connaître le public pour démontrer une volonté de démocratisation, mesurer l’élargissement des publics</a:t>
          </a:r>
          <a:endParaRPr lang="fr-FR" sz="1800" dirty="0"/>
        </a:p>
      </dgm:t>
    </dgm:pt>
    <dgm:pt modelId="{36FC2AE5-A0DD-894C-B5BA-7776F8596BFF}" type="parTrans" cxnId="{E9EA450F-34CA-C347-A227-970EB8A15798}">
      <dgm:prSet/>
      <dgm:spPr/>
      <dgm:t>
        <a:bodyPr/>
        <a:lstStyle/>
        <a:p>
          <a:endParaRPr lang="fr-FR"/>
        </a:p>
      </dgm:t>
    </dgm:pt>
    <dgm:pt modelId="{9C0DFDAA-808E-1E4A-AE89-757B04DF90E9}" type="sibTrans" cxnId="{E9EA450F-34CA-C347-A227-970EB8A15798}">
      <dgm:prSet/>
      <dgm:spPr/>
      <dgm:t>
        <a:bodyPr/>
        <a:lstStyle/>
        <a:p>
          <a:endParaRPr lang="fr-FR"/>
        </a:p>
      </dgm:t>
    </dgm:pt>
    <dgm:pt modelId="{976D023B-1056-904C-95AF-DF4A6069AD02}">
      <dgm:prSet custT="1"/>
      <dgm:spPr>
        <a:solidFill>
          <a:srgbClr val="66CCCC"/>
        </a:solidFill>
      </dgm:spPr>
      <dgm:t>
        <a:bodyPr/>
        <a:lstStyle/>
        <a:p>
          <a:pPr rtl="0"/>
          <a:r>
            <a:rPr lang="fr-FR" sz="2000" dirty="0" smtClean="0">
              <a:solidFill>
                <a:srgbClr val="03224C"/>
              </a:solidFill>
            </a:rPr>
            <a:t>Histoire du marketing</a:t>
          </a:r>
          <a:endParaRPr lang="fr-FR" sz="2000" dirty="0">
            <a:solidFill>
              <a:srgbClr val="03224C"/>
            </a:solidFill>
          </a:endParaRPr>
        </a:p>
      </dgm:t>
    </dgm:pt>
    <dgm:pt modelId="{19D4C210-0350-C242-8C31-70206B8F15F0}" type="parTrans" cxnId="{E221DBE1-A534-F441-A183-80A74F9CD320}">
      <dgm:prSet/>
      <dgm:spPr/>
      <dgm:t>
        <a:bodyPr/>
        <a:lstStyle/>
        <a:p>
          <a:endParaRPr lang="fr-FR"/>
        </a:p>
      </dgm:t>
    </dgm:pt>
    <dgm:pt modelId="{88C305A6-FB3D-7F47-A856-7EEECDB885B7}" type="sibTrans" cxnId="{E221DBE1-A534-F441-A183-80A74F9CD320}">
      <dgm:prSet/>
      <dgm:spPr/>
      <dgm:t>
        <a:bodyPr/>
        <a:lstStyle/>
        <a:p>
          <a:endParaRPr lang="fr-FR"/>
        </a:p>
      </dgm:t>
    </dgm:pt>
    <dgm:pt modelId="{373A818A-4FB1-4C44-9251-B9E63EEF8D66}">
      <dgm:prSet custT="1"/>
      <dgm:spPr>
        <a:solidFill>
          <a:srgbClr val="66CCCC"/>
        </a:solidFill>
      </dgm:spPr>
      <dgm:t>
        <a:bodyPr/>
        <a:lstStyle/>
        <a:p>
          <a:pPr rtl="0"/>
          <a:r>
            <a:rPr lang="fr-FR" sz="1400" dirty="0" smtClean="0">
              <a:solidFill>
                <a:srgbClr val="03224C"/>
              </a:solidFill>
            </a:rPr>
            <a:t>Adapter l’offre périphérique (services associés, produits dérivés, </a:t>
          </a:r>
          <a:r>
            <a:rPr lang="fr-FR" sz="1400" dirty="0" err="1" smtClean="0">
              <a:solidFill>
                <a:srgbClr val="03224C"/>
              </a:solidFill>
            </a:rPr>
            <a:t>etc</a:t>
          </a:r>
          <a:r>
            <a:rPr lang="fr-FR" sz="1400" dirty="0" smtClean="0">
              <a:solidFill>
                <a:srgbClr val="03224C"/>
              </a:solidFill>
            </a:rPr>
            <a:t>)</a:t>
          </a:r>
          <a:endParaRPr lang="fr-FR" sz="1400" dirty="0">
            <a:solidFill>
              <a:srgbClr val="03224C"/>
            </a:solidFill>
          </a:endParaRPr>
        </a:p>
      </dgm:t>
    </dgm:pt>
    <dgm:pt modelId="{80001982-0878-4444-8DCC-890B09C0DD7D}" type="parTrans" cxnId="{9604FC68-2ED4-9D4D-8ECA-05658F6EFC67}">
      <dgm:prSet/>
      <dgm:spPr/>
      <dgm:t>
        <a:bodyPr/>
        <a:lstStyle/>
        <a:p>
          <a:endParaRPr lang="fr-FR"/>
        </a:p>
      </dgm:t>
    </dgm:pt>
    <dgm:pt modelId="{33191D4C-E687-DD48-98AA-90103DDA85DE}" type="sibTrans" cxnId="{9604FC68-2ED4-9D4D-8ECA-05658F6EFC67}">
      <dgm:prSet/>
      <dgm:spPr/>
      <dgm:t>
        <a:bodyPr/>
        <a:lstStyle/>
        <a:p>
          <a:endParaRPr lang="fr-FR"/>
        </a:p>
      </dgm:t>
    </dgm:pt>
    <dgm:pt modelId="{FB5D9433-A4BE-7942-81CE-FB29E6C78CEB}">
      <dgm:prSet custT="1"/>
      <dgm:spPr>
        <a:solidFill>
          <a:srgbClr val="66CCCC"/>
        </a:solidFill>
      </dgm:spPr>
      <dgm:t>
        <a:bodyPr/>
        <a:lstStyle/>
        <a:p>
          <a:pPr rtl="0"/>
          <a:r>
            <a:rPr lang="fr-FR" sz="1400" dirty="0" smtClean="0">
              <a:solidFill>
                <a:srgbClr val="03224C"/>
              </a:solidFill>
            </a:rPr>
            <a:t>Identifier et informer les publics (le marketing de l’offre artistique, le marketing de la médiation)</a:t>
          </a:r>
          <a:endParaRPr lang="fr-FR" sz="1400" dirty="0">
            <a:solidFill>
              <a:srgbClr val="03224C"/>
            </a:solidFill>
          </a:endParaRPr>
        </a:p>
      </dgm:t>
    </dgm:pt>
    <dgm:pt modelId="{9CDAC565-C926-1B47-B5C7-70D70706695A}" type="parTrans" cxnId="{B8C9472A-4B39-FC4D-BBAB-C154B3DCCD1A}">
      <dgm:prSet/>
      <dgm:spPr/>
      <dgm:t>
        <a:bodyPr/>
        <a:lstStyle/>
        <a:p>
          <a:endParaRPr lang="fr-FR"/>
        </a:p>
      </dgm:t>
    </dgm:pt>
    <dgm:pt modelId="{DE8C16F7-BAC9-9E4D-A74D-A14C2A7ACC5E}" type="sibTrans" cxnId="{B8C9472A-4B39-FC4D-BBAB-C154B3DCCD1A}">
      <dgm:prSet/>
      <dgm:spPr/>
      <dgm:t>
        <a:bodyPr/>
        <a:lstStyle/>
        <a:p>
          <a:endParaRPr lang="fr-FR"/>
        </a:p>
      </dgm:t>
    </dgm:pt>
    <dgm:pt modelId="{4CAC96D7-1D3A-AB49-9F6B-BD85A8DEF3BF}">
      <dgm:prSet custT="1"/>
      <dgm:spPr>
        <a:solidFill>
          <a:srgbClr val="66CCCC"/>
        </a:solidFill>
      </dgm:spPr>
      <dgm:t>
        <a:bodyPr/>
        <a:lstStyle/>
        <a:p>
          <a:pPr rtl="0"/>
          <a:r>
            <a:rPr lang="fr-FR" sz="1400" smtClean="0">
              <a:solidFill>
                <a:srgbClr val="03224C"/>
              </a:solidFill>
            </a:rPr>
            <a:t>Vendre des billets et promouvoir des œuvres</a:t>
          </a:r>
          <a:endParaRPr lang="fr-FR" sz="1400">
            <a:solidFill>
              <a:srgbClr val="03224C"/>
            </a:solidFill>
          </a:endParaRPr>
        </a:p>
      </dgm:t>
    </dgm:pt>
    <dgm:pt modelId="{801B3EB3-5429-6B4A-A667-6BA1D4F6C037}" type="parTrans" cxnId="{92860BBC-6F6C-D344-A299-DF36B132B698}">
      <dgm:prSet/>
      <dgm:spPr/>
      <dgm:t>
        <a:bodyPr/>
        <a:lstStyle/>
        <a:p>
          <a:endParaRPr lang="fr-FR"/>
        </a:p>
      </dgm:t>
    </dgm:pt>
    <dgm:pt modelId="{224CBD55-D6A7-7B4E-BCB1-9E5F67B1CC3C}" type="sibTrans" cxnId="{92860BBC-6F6C-D344-A299-DF36B132B698}">
      <dgm:prSet/>
      <dgm:spPr/>
      <dgm:t>
        <a:bodyPr/>
        <a:lstStyle/>
        <a:p>
          <a:endParaRPr lang="fr-FR"/>
        </a:p>
      </dgm:t>
    </dgm:pt>
    <dgm:pt modelId="{5E4F704D-D5B7-0345-8A6F-DF3A05D474CD}">
      <dgm:prSet custT="1"/>
      <dgm:spPr>
        <a:solidFill>
          <a:srgbClr val="03224C"/>
        </a:solidFill>
      </dgm:spPr>
      <dgm:t>
        <a:bodyPr/>
        <a:lstStyle/>
        <a:p>
          <a:pPr rtl="0"/>
          <a:r>
            <a:rPr lang="en-US" sz="2400" smtClean="0"/>
            <a:t>Le marketing culturel contemporain</a:t>
          </a:r>
          <a:endParaRPr lang="en-US" sz="2400"/>
        </a:p>
      </dgm:t>
    </dgm:pt>
    <dgm:pt modelId="{4F7DF6BB-A51A-9E40-AB0B-581F7552E5C8}" type="parTrans" cxnId="{0929309B-C2AF-1644-B336-BD13782BBA96}">
      <dgm:prSet/>
      <dgm:spPr/>
      <dgm:t>
        <a:bodyPr/>
        <a:lstStyle/>
        <a:p>
          <a:endParaRPr lang="fr-FR"/>
        </a:p>
      </dgm:t>
    </dgm:pt>
    <dgm:pt modelId="{438915D7-A491-4941-A847-D583E206BB41}" type="sibTrans" cxnId="{0929309B-C2AF-1644-B336-BD13782BBA96}">
      <dgm:prSet/>
      <dgm:spPr/>
      <dgm:t>
        <a:bodyPr/>
        <a:lstStyle/>
        <a:p>
          <a:endParaRPr lang="fr-FR"/>
        </a:p>
      </dgm:t>
    </dgm:pt>
    <dgm:pt modelId="{2BB2EF77-EF8B-7E49-A064-DA33FA3B2D6B}">
      <dgm:prSet custT="1"/>
      <dgm:spPr>
        <a:solidFill>
          <a:srgbClr val="03224C"/>
        </a:solidFill>
      </dgm:spPr>
      <dgm:t>
        <a:bodyPr/>
        <a:lstStyle/>
        <a:p>
          <a:pPr rtl="0"/>
          <a:r>
            <a:rPr lang="fr-FR" sz="1800" dirty="0" smtClean="0"/>
            <a:t>De la transaction à la relation : vers une continuité d’une relation au spectateur</a:t>
          </a:r>
          <a:endParaRPr lang="fr-FR" sz="1800" dirty="0"/>
        </a:p>
      </dgm:t>
    </dgm:pt>
    <dgm:pt modelId="{0CEBEB40-BC37-284C-BFCD-6BFAFC7E5483}" type="parTrans" cxnId="{CB1071CF-569B-6647-81A7-BD4DC7AAF5CE}">
      <dgm:prSet/>
      <dgm:spPr/>
      <dgm:t>
        <a:bodyPr/>
        <a:lstStyle/>
        <a:p>
          <a:endParaRPr lang="fr-FR"/>
        </a:p>
      </dgm:t>
    </dgm:pt>
    <dgm:pt modelId="{61F4375A-3762-F741-B3DB-0B0BA62D53E3}" type="sibTrans" cxnId="{CB1071CF-569B-6647-81A7-BD4DC7AAF5CE}">
      <dgm:prSet/>
      <dgm:spPr/>
      <dgm:t>
        <a:bodyPr/>
        <a:lstStyle/>
        <a:p>
          <a:endParaRPr lang="fr-FR"/>
        </a:p>
      </dgm:t>
    </dgm:pt>
    <dgm:pt modelId="{8A5674E1-2F8B-8342-BFB0-AA2FDDE6A10E}" type="pres">
      <dgm:prSet presAssocID="{58897475-3964-424A-BBE9-249AE259C8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3CE7F3-69CB-2C4F-AD7A-60C964B67866}" type="pres">
      <dgm:prSet presAssocID="{58897475-3964-424A-BBE9-249AE259C855}" presName="dummyMaxCanvas" presStyleCnt="0">
        <dgm:presLayoutVars/>
      </dgm:prSet>
      <dgm:spPr/>
    </dgm:pt>
    <dgm:pt modelId="{CF3B36D9-0AC6-E74F-856C-0912960FAAAE}" type="pres">
      <dgm:prSet presAssocID="{58897475-3964-424A-BBE9-249AE259C8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93AD27-F190-AF42-8A32-95EF7C3D9A05}" type="pres">
      <dgm:prSet presAssocID="{58897475-3964-424A-BBE9-249AE259C8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3B736D-6733-DD49-B5D1-77DCBEB1BDF0}" type="pres">
      <dgm:prSet presAssocID="{58897475-3964-424A-BBE9-249AE259C8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518A41-9755-4B40-9460-35B878DDC0E2}" type="pres">
      <dgm:prSet presAssocID="{58897475-3964-424A-BBE9-249AE259C8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DC9A70-4AEB-7142-888D-5CEE33354F02}" type="pres">
      <dgm:prSet presAssocID="{58897475-3964-424A-BBE9-249AE259C8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43F2D9-3968-F345-8B30-6A2B78861C94}" type="pres">
      <dgm:prSet presAssocID="{58897475-3964-424A-BBE9-249AE259C8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983AC1-A4DE-6242-9347-FF3134ACA0D1}" type="pres">
      <dgm:prSet presAssocID="{58897475-3964-424A-BBE9-249AE259C8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67EFA9-39FA-AB48-97CC-BABB93979F17}" type="pres">
      <dgm:prSet presAssocID="{58897475-3964-424A-BBE9-249AE259C8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B6D559F-CA34-214A-A0BA-0C9AA34CA930}" type="presOf" srcId="{373A818A-4FB1-4C44-9251-B9E63EEF8D66}" destId="{F493AD27-F190-AF42-8A32-95EF7C3D9A05}" srcOrd="0" destOrd="1" presId="urn:microsoft.com/office/officeart/2005/8/layout/vProcess5"/>
    <dgm:cxn modelId="{E221DBE1-A534-F441-A183-80A74F9CD320}" srcId="{58897475-3964-424A-BBE9-249AE259C855}" destId="{976D023B-1056-904C-95AF-DF4A6069AD02}" srcOrd="1" destOrd="0" parTransId="{19D4C210-0350-C242-8C31-70206B8F15F0}" sibTransId="{88C305A6-FB3D-7F47-A856-7EEECDB885B7}"/>
    <dgm:cxn modelId="{D6FECD78-377D-104C-A028-306680AD3E96}" type="presOf" srcId="{4CAC96D7-1D3A-AB49-9F6B-BD85A8DEF3BF}" destId="{F493AD27-F190-AF42-8A32-95EF7C3D9A05}" srcOrd="0" destOrd="3" presId="urn:microsoft.com/office/officeart/2005/8/layout/vProcess5"/>
    <dgm:cxn modelId="{675E3F14-14D1-624D-B5B4-80FC0C14CF8A}" srcId="{58897475-3964-424A-BBE9-249AE259C855}" destId="{BA56514C-B626-FD40-BAC2-F9045669AE76}" srcOrd="0" destOrd="0" parTransId="{A5099693-8309-6D4A-B83D-B91B945197B3}" sibTransId="{CFFA9FAC-E7EC-1645-ABC2-7651B2555755}"/>
    <dgm:cxn modelId="{B8C9472A-4B39-FC4D-BBAB-C154B3DCCD1A}" srcId="{976D023B-1056-904C-95AF-DF4A6069AD02}" destId="{FB5D9433-A4BE-7942-81CE-FB29E6C78CEB}" srcOrd="1" destOrd="0" parTransId="{9CDAC565-C926-1B47-B5C7-70D70706695A}" sibTransId="{DE8C16F7-BAC9-9E4D-A74D-A14C2A7ACC5E}"/>
    <dgm:cxn modelId="{9604FC68-2ED4-9D4D-8ECA-05658F6EFC67}" srcId="{976D023B-1056-904C-95AF-DF4A6069AD02}" destId="{373A818A-4FB1-4C44-9251-B9E63EEF8D66}" srcOrd="0" destOrd="0" parTransId="{80001982-0878-4444-8DCC-890B09C0DD7D}" sibTransId="{33191D4C-E687-DD48-98AA-90103DDA85DE}"/>
    <dgm:cxn modelId="{92860BBC-6F6C-D344-A299-DF36B132B698}" srcId="{976D023B-1056-904C-95AF-DF4A6069AD02}" destId="{4CAC96D7-1D3A-AB49-9F6B-BD85A8DEF3BF}" srcOrd="2" destOrd="0" parTransId="{801B3EB3-5429-6B4A-A667-6BA1D4F6C037}" sibTransId="{224CBD55-D6A7-7B4E-BCB1-9E5F67B1CC3C}"/>
    <dgm:cxn modelId="{ABB7A74C-EA03-4E40-A6E1-E9A7AFC7EBA4}" type="presOf" srcId="{F0BC3222-DAA1-C845-982C-FDDC38D58DAE}" destId="{CF3B36D9-0AC6-E74F-856C-0912960FAAAE}" srcOrd="0" destOrd="1" presId="urn:microsoft.com/office/officeart/2005/8/layout/vProcess5"/>
    <dgm:cxn modelId="{CB1071CF-569B-6647-81A7-BD4DC7AAF5CE}" srcId="{5E4F704D-D5B7-0345-8A6F-DF3A05D474CD}" destId="{2BB2EF77-EF8B-7E49-A064-DA33FA3B2D6B}" srcOrd="0" destOrd="0" parTransId="{0CEBEB40-BC37-284C-BFCD-6BFAFC7E5483}" sibTransId="{61F4375A-3762-F741-B3DB-0B0BA62D53E3}"/>
    <dgm:cxn modelId="{06DB9EE7-8176-AC46-96B5-58CD815F719D}" type="presOf" srcId="{BA56514C-B626-FD40-BAC2-F9045669AE76}" destId="{CF3B36D9-0AC6-E74F-856C-0912960FAAAE}" srcOrd="0" destOrd="0" presId="urn:microsoft.com/office/officeart/2005/8/layout/vProcess5"/>
    <dgm:cxn modelId="{12D6D720-5AE2-B146-AE7E-79C698E2B70E}" type="presOf" srcId="{5E4F704D-D5B7-0345-8A6F-DF3A05D474CD}" destId="{2367EFA9-39FA-AB48-97CC-BABB93979F17}" srcOrd="1" destOrd="0" presId="urn:microsoft.com/office/officeart/2005/8/layout/vProcess5"/>
    <dgm:cxn modelId="{BD2D6AE2-48D4-0C45-BA28-8273D9A96F3B}" type="presOf" srcId="{373A818A-4FB1-4C44-9251-B9E63EEF8D66}" destId="{E6983AC1-A4DE-6242-9347-FF3134ACA0D1}" srcOrd="1" destOrd="1" presId="urn:microsoft.com/office/officeart/2005/8/layout/vProcess5"/>
    <dgm:cxn modelId="{6A9F8F7E-392E-4E49-8344-4046DA010738}" type="presOf" srcId="{CFFA9FAC-E7EC-1645-ABC2-7651B2555755}" destId="{42518A41-9755-4B40-9460-35B878DDC0E2}" srcOrd="0" destOrd="0" presId="urn:microsoft.com/office/officeart/2005/8/layout/vProcess5"/>
    <dgm:cxn modelId="{2D8E51EA-2525-224C-AF5E-91BFE9449F7B}" type="presOf" srcId="{58897475-3964-424A-BBE9-249AE259C855}" destId="{8A5674E1-2F8B-8342-BFB0-AA2FDDE6A10E}" srcOrd="0" destOrd="0" presId="urn:microsoft.com/office/officeart/2005/8/layout/vProcess5"/>
    <dgm:cxn modelId="{0929309B-C2AF-1644-B336-BD13782BBA96}" srcId="{58897475-3964-424A-BBE9-249AE259C855}" destId="{5E4F704D-D5B7-0345-8A6F-DF3A05D474CD}" srcOrd="2" destOrd="0" parTransId="{4F7DF6BB-A51A-9E40-AB0B-581F7552E5C8}" sibTransId="{438915D7-A491-4941-A847-D583E206BB41}"/>
    <dgm:cxn modelId="{E8811A52-7B13-6D48-A75E-BC33A89EEA93}" type="presOf" srcId="{2BB2EF77-EF8B-7E49-A064-DA33FA3B2D6B}" destId="{2367EFA9-39FA-AB48-97CC-BABB93979F17}" srcOrd="1" destOrd="1" presId="urn:microsoft.com/office/officeart/2005/8/layout/vProcess5"/>
    <dgm:cxn modelId="{BDD87D12-2317-3840-BF67-88560D98A143}" type="presOf" srcId="{FB5D9433-A4BE-7942-81CE-FB29E6C78CEB}" destId="{E6983AC1-A4DE-6242-9347-FF3134ACA0D1}" srcOrd="1" destOrd="2" presId="urn:microsoft.com/office/officeart/2005/8/layout/vProcess5"/>
    <dgm:cxn modelId="{E9EA450F-34CA-C347-A227-970EB8A15798}" srcId="{BA56514C-B626-FD40-BAC2-F9045669AE76}" destId="{F0BC3222-DAA1-C845-982C-FDDC38D58DAE}" srcOrd="0" destOrd="0" parTransId="{36FC2AE5-A0DD-894C-B5BA-7776F8596BFF}" sibTransId="{9C0DFDAA-808E-1E4A-AE89-757B04DF90E9}"/>
    <dgm:cxn modelId="{4E2ABCD4-D8DD-134E-BEFA-D62C218D2BBA}" type="presOf" srcId="{4CAC96D7-1D3A-AB49-9F6B-BD85A8DEF3BF}" destId="{E6983AC1-A4DE-6242-9347-FF3134ACA0D1}" srcOrd="1" destOrd="3" presId="urn:microsoft.com/office/officeart/2005/8/layout/vProcess5"/>
    <dgm:cxn modelId="{43FA281D-7A63-4A40-BF66-4EC918148677}" type="presOf" srcId="{5E4F704D-D5B7-0345-8A6F-DF3A05D474CD}" destId="{593B736D-6733-DD49-B5D1-77DCBEB1BDF0}" srcOrd="0" destOrd="0" presId="urn:microsoft.com/office/officeart/2005/8/layout/vProcess5"/>
    <dgm:cxn modelId="{289A075A-15BA-F546-B669-E239FD118A41}" type="presOf" srcId="{976D023B-1056-904C-95AF-DF4A6069AD02}" destId="{E6983AC1-A4DE-6242-9347-FF3134ACA0D1}" srcOrd="1" destOrd="0" presId="urn:microsoft.com/office/officeart/2005/8/layout/vProcess5"/>
    <dgm:cxn modelId="{C9EE5984-0A0F-B448-86C5-D79CE632A677}" type="presOf" srcId="{BA56514C-B626-FD40-BAC2-F9045669AE76}" destId="{7043F2D9-3968-F345-8B30-6A2B78861C94}" srcOrd="1" destOrd="0" presId="urn:microsoft.com/office/officeart/2005/8/layout/vProcess5"/>
    <dgm:cxn modelId="{BA334B82-D8CB-994C-8A4D-15062053834E}" type="presOf" srcId="{88C305A6-FB3D-7F47-A856-7EEECDB885B7}" destId="{F4DC9A70-4AEB-7142-888D-5CEE33354F02}" srcOrd="0" destOrd="0" presId="urn:microsoft.com/office/officeart/2005/8/layout/vProcess5"/>
    <dgm:cxn modelId="{B1428BAA-FBE2-4147-8B72-1608AA47E979}" type="presOf" srcId="{976D023B-1056-904C-95AF-DF4A6069AD02}" destId="{F493AD27-F190-AF42-8A32-95EF7C3D9A05}" srcOrd="0" destOrd="0" presId="urn:microsoft.com/office/officeart/2005/8/layout/vProcess5"/>
    <dgm:cxn modelId="{F7055E1C-0ACE-E54B-9BA4-FE70F8BE806C}" type="presOf" srcId="{2BB2EF77-EF8B-7E49-A064-DA33FA3B2D6B}" destId="{593B736D-6733-DD49-B5D1-77DCBEB1BDF0}" srcOrd="0" destOrd="1" presId="urn:microsoft.com/office/officeart/2005/8/layout/vProcess5"/>
    <dgm:cxn modelId="{C5646176-D687-9544-8AE4-23680CE5C296}" type="presOf" srcId="{FB5D9433-A4BE-7942-81CE-FB29E6C78CEB}" destId="{F493AD27-F190-AF42-8A32-95EF7C3D9A05}" srcOrd="0" destOrd="2" presId="urn:microsoft.com/office/officeart/2005/8/layout/vProcess5"/>
    <dgm:cxn modelId="{30A5A864-0B29-1148-9C88-A8AF203A8675}" type="presOf" srcId="{F0BC3222-DAA1-C845-982C-FDDC38D58DAE}" destId="{7043F2D9-3968-F345-8B30-6A2B78861C94}" srcOrd="1" destOrd="1" presId="urn:microsoft.com/office/officeart/2005/8/layout/vProcess5"/>
    <dgm:cxn modelId="{42A194CB-B96B-B641-A1D3-97E46854816A}" type="presParOf" srcId="{8A5674E1-2F8B-8342-BFB0-AA2FDDE6A10E}" destId="{443CE7F3-69CB-2C4F-AD7A-60C964B67866}" srcOrd="0" destOrd="0" presId="urn:microsoft.com/office/officeart/2005/8/layout/vProcess5"/>
    <dgm:cxn modelId="{A14221E7-2846-354F-832B-5566435E9634}" type="presParOf" srcId="{8A5674E1-2F8B-8342-BFB0-AA2FDDE6A10E}" destId="{CF3B36D9-0AC6-E74F-856C-0912960FAAAE}" srcOrd="1" destOrd="0" presId="urn:microsoft.com/office/officeart/2005/8/layout/vProcess5"/>
    <dgm:cxn modelId="{B69A6B86-AA74-0841-8C09-11CB54A05C13}" type="presParOf" srcId="{8A5674E1-2F8B-8342-BFB0-AA2FDDE6A10E}" destId="{F493AD27-F190-AF42-8A32-95EF7C3D9A05}" srcOrd="2" destOrd="0" presId="urn:microsoft.com/office/officeart/2005/8/layout/vProcess5"/>
    <dgm:cxn modelId="{077DC09E-6202-4D4D-9C5C-D5DEA1A923E3}" type="presParOf" srcId="{8A5674E1-2F8B-8342-BFB0-AA2FDDE6A10E}" destId="{593B736D-6733-DD49-B5D1-77DCBEB1BDF0}" srcOrd="3" destOrd="0" presId="urn:microsoft.com/office/officeart/2005/8/layout/vProcess5"/>
    <dgm:cxn modelId="{AA6FB62E-6EBE-1B4F-9E51-83D5F5F2039D}" type="presParOf" srcId="{8A5674E1-2F8B-8342-BFB0-AA2FDDE6A10E}" destId="{42518A41-9755-4B40-9460-35B878DDC0E2}" srcOrd="4" destOrd="0" presId="urn:microsoft.com/office/officeart/2005/8/layout/vProcess5"/>
    <dgm:cxn modelId="{F98D370F-A29F-3645-97DF-E78AE185EC79}" type="presParOf" srcId="{8A5674E1-2F8B-8342-BFB0-AA2FDDE6A10E}" destId="{F4DC9A70-4AEB-7142-888D-5CEE33354F02}" srcOrd="5" destOrd="0" presId="urn:microsoft.com/office/officeart/2005/8/layout/vProcess5"/>
    <dgm:cxn modelId="{6E7548DF-38FE-8742-BCDF-505685349797}" type="presParOf" srcId="{8A5674E1-2F8B-8342-BFB0-AA2FDDE6A10E}" destId="{7043F2D9-3968-F345-8B30-6A2B78861C94}" srcOrd="6" destOrd="0" presId="urn:microsoft.com/office/officeart/2005/8/layout/vProcess5"/>
    <dgm:cxn modelId="{F1196F21-AE61-3C4D-AF9D-142DFC85B8D7}" type="presParOf" srcId="{8A5674E1-2F8B-8342-BFB0-AA2FDDE6A10E}" destId="{E6983AC1-A4DE-6242-9347-FF3134ACA0D1}" srcOrd="7" destOrd="0" presId="urn:microsoft.com/office/officeart/2005/8/layout/vProcess5"/>
    <dgm:cxn modelId="{742C97F6-A3BC-BA40-857A-556000CFA854}" type="presParOf" srcId="{8A5674E1-2F8B-8342-BFB0-AA2FDDE6A10E}" destId="{2367EFA9-39FA-AB48-97CC-BABB93979F1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45F9E-0F75-FD45-A320-59A41CDED8AB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5134E4-BC0C-BC45-B687-70AB786E8240}">
      <dgm:prSet/>
      <dgm:spPr>
        <a:solidFill>
          <a:srgbClr val="03224C"/>
        </a:solidFill>
      </dgm:spPr>
      <dgm:t>
        <a:bodyPr/>
        <a:lstStyle/>
        <a:p>
          <a:pPr rtl="0"/>
          <a:r>
            <a:rPr lang="fr-FR" b="1" dirty="0" smtClean="0"/>
            <a:t>Ethique : </a:t>
          </a:r>
          <a:r>
            <a:rPr lang="fr-FR" dirty="0" smtClean="0"/>
            <a:t>peur de rentrer dans la vie privée des publics</a:t>
          </a:r>
          <a:endParaRPr lang="fr-FR" dirty="0"/>
        </a:p>
      </dgm:t>
    </dgm:pt>
    <dgm:pt modelId="{19161081-089D-0346-BF89-71462F383586}" type="parTrans" cxnId="{FA95CB92-5886-094E-BC90-E67CDD5B7885}">
      <dgm:prSet/>
      <dgm:spPr/>
      <dgm:t>
        <a:bodyPr/>
        <a:lstStyle/>
        <a:p>
          <a:endParaRPr lang="fr-FR"/>
        </a:p>
      </dgm:t>
    </dgm:pt>
    <dgm:pt modelId="{8DA4C920-D29D-CA42-83E0-DA2288F2D338}" type="sibTrans" cxnId="{FA95CB92-5886-094E-BC90-E67CDD5B7885}">
      <dgm:prSet/>
      <dgm:spPr/>
      <dgm:t>
        <a:bodyPr/>
        <a:lstStyle/>
        <a:p>
          <a:endParaRPr lang="fr-FR"/>
        </a:p>
      </dgm:t>
    </dgm:pt>
    <dgm:pt modelId="{748276C0-3269-F54D-92DC-682E074126C9}">
      <dgm:prSet/>
      <dgm:spPr>
        <a:solidFill>
          <a:srgbClr val="66CCCC"/>
        </a:solidFill>
      </dgm:spPr>
      <dgm:t>
        <a:bodyPr/>
        <a:lstStyle/>
        <a:p>
          <a:pPr rtl="0"/>
          <a:r>
            <a:rPr lang="fr-FR" b="1" dirty="0" smtClean="0">
              <a:solidFill>
                <a:srgbClr val="03224C"/>
              </a:solidFill>
            </a:rPr>
            <a:t>Culturel : </a:t>
          </a:r>
          <a:r>
            <a:rPr lang="fr-FR" dirty="0" smtClean="0">
              <a:solidFill>
                <a:srgbClr val="03224C"/>
              </a:solidFill>
            </a:rPr>
            <a:t>peu d’appétence à la donnée, pas de réflexe d’analyse</a:t>
          </a:r>
          <a:endParaRPr lang="fr-FR" dirty="0">
            <a:solidFill>
              <a:srgbClr val="03224C"/>
            </a:solidFill>
          </a:endParaRPr>
        </a:p>
      </dgm:t>
    </dgm:pt>
    <dgm:pt modelId="{CB39B5BD-6AEB-F843-8B60-208A35D3E09F}" type="parTrans" cxnId="{84342E69-04C8-A848-8C81-C9B5DDDE7186}">
      <dgm:prSet/>
      <dgm:spPr/>
      <dgm:t>
        <a:bodyPr/>
        <a:lstStyle/>
        <a:p>
          <a:endParaRPr lang="fr-FR"/>
        </a:p>
      </dgm:t>
    </dgm:pt>
    <dgm:pt modelId="{76C164A2-1359-7543-80EF-C73781B74B72}" type="sibTrans" cxnId="{84342E69-04C8-A848-8C81-C9B5DDDE7186}">
      <dgm:prSet/>
      <dgm:spPr/>
      <dgm:t>
        <a:bodyPr/>
        <a:lstStyle/>
        <a:p>
          <a:endParaRPr lang="fr-FR"/>
        </a:p>
      </dgm:t>
    </dgm:pt>
    <dgm:pt modelId="{66EC7A24-EC8D-E343-9662-252C4ADDABBF}">
      <dgm:prSet/>
      <dgm:spPr>
        <a:solidFill>
          <a:srgbClr val="03224C"/>
        </a:solidFill>
      </dgm:spPr>
      <dgm:t>
        <a:bodyPr/>
        <a:lstStyle/>
        <a:p>
          <a:pPr rtl="0"/>
          <a:r>
            <a:rPr lang="fr-FR" b="1" dirty="0" smtClean="0"/>
            <a:t>Ecosystème : </a:t>
          </a:r>
          <a:r>
            <a:rPr lang="fr-FR" dirty="0" smtClean="0"/>
            <a:t>la plupart des distributeurs ne met pas à disposition des organisateurs les données clients</a:t>
          </a:r>
          <a:endParaRPr lang="fr-FR" dirty="0"/>
        </a:p>
      </dgm:t>
    </dgm:pt>
    <dgm:pt modelId="{79F5953D-735A-8440-A027-6D2300576652}" type="parTrans" cxnId="{AB7B6E86-5E02-6845-9E20-8F3DA6118634}">
      <dgm:prSet/>
      <dgm:spPr/>
      <dgm:t>
        <a:bodyPr/>
        <a:lstStyle/>
        <a:p>
          <a:endParaRPr lang="fr-FR"/>
        </a:p>
      </dgm:t>
    </dgm:pt>
    <dgm:pt modelId="{6E686384-A7BD-0D49-A8D3-74B40A843F82}" type="sibTrans" cxnId="{AB7B6E86-5E02-6845-9E20-8F3DA6118634}">
      <dgm:prSet/>
      <dgm:spPr/>
      <dgm:t>
        <a:bodyPr/>
        <a:lstStyle/>
        <a:p>
          <a:endParaRPr lang="fr-FR"/>
        </a:p>
      </dgm:t>
    </dgm:pt>
    <dgm:pt modelId="{77F68DA5-1B1B-6B44-A7D6-EDC5E54C6056}">
      <dgm:prSet/>
      <dgm:spPr>
        <a:solidFill>
          <a:srgbClr val="66CCCC"/>
        </a:solidFill>
      </dgm:spPr>
      <dgm:t>
        <a:bodyPr/>
        <a:lstStyle/>
        <a:p>
          <a:pPr rtl="0"/>
          <a:r>
            <a:rPr lang="fr-FR" b="1" dirty="0" smtClean="0">
              <a:solidFill>
                <a:srgbClr val="03224C"/>
              </a:solidFill>
            </a:rPr>
            <a:t>Technologique : </a:t>
          </a:r>
          <a:r>
            <a:rPr lang="fr-FR" dirty="0" smtClean="0">
              <a:solidFill>
                <a:srgbClr val="03224C"/>
              </a:solidFill>
            </a:rPr>
            <a:t>Outils à disposition, peu favorables au marketing de la billetterie</a:t>
          </a:r>
          <a:endParaRPr lang="fr-FR" dirty="0">
            <a:solidFill>
              <a:srgbClr val="03224C"/>
            </a:solidFill>
          </a:endParaRPr>
        </a:p>
      </dgm:t>
    </dgm:pt>
    <dgm:pt modelId="{59A6A1F5-21DF-C344-8F2B-B739708132E6}" type="parTrans" cxnId="{A56ACF07-1E32-3B46-8024-355719E3310A}">
      <dgm:prSet/>
      <dgm:spPr/>
      <dgm:t>
        <a:bodyPr/>
        <a:lstStyle/>
        <a:p>
          <a:endParaRPr lang="fr-FR"/>
        </a:p>
      </dgm:t>
    </dgm:pt>
    <dgm:pt modelId="{1DC7571D-7972-A94B-A087-DC5E9228D45B}" type="sibTrans" cxnId="{A56ACF07-1E32-3B46-8024-355719E3310A}">
      <dgm:prSet/>
      <dgm:spPr/>
      <dgm:t>
        <a:bodyPr/>
        <a:lstStyle/>
        <a:p>
          <a:endParaRPr lang="fr-FR"/>
        </a:p>
      </dgm:t>
    </dgm:pt>
    <dgm:pt modelId="{BB9F6A6A-3CA1-664D-9EB1-2E9DBA61DF45}" type="pres">
      <dgm:prSet presAssocID="{85C45F9E-0F75-FD45-A320-59A41CDED8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7B1617-4033-5344-8753-763EB428587E}" type="pres">
      <dgm:prSet presAssocID="{E25134E4-BC0C-BC45-B687-70AB786E82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004E0E-5C38-1B45-B434-0B99ADFAA52B}" type="pres">
      <dgm:prSet presAssocID="{8DA4C920-D29D-CA42-83E0-DA2288F2D338}" presName="sibTrans" presStyleCnt="0"/>
      <dgm:spPr/>
    </dgm:pt>
    <dgm:pt modelId="{84E25F12-30EF-EF44-9188-DD183D8F7785}" type="pres">
      <dgm:prSet presAssocID="{748276C0-3269-F54D-92DC-682E074126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9163B-6CAD-C448-9D4B-11C4CA4A346E}" type="pres">
      <dgm:prSet presAssocID="{76C164A2-1359-7543-80EF-C73781B74B72}" presName="sibTrans" presStyleCnt="0"/>
      <dgm:spPr/>
    </dgm:pt>
    <dgm:pt modelId="{FD087353-8519-DB4A-9E58-6A477010E4F8}" type="pres">
      <dgm:prSet presAssocID="{66EC7A24-EC8D-E343-9662-252C4ADDAB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20CE06-E681-1E41-8ED6-EFFB5CF0800B}" type="pres">
      <dgm:prSet presAssocID="{6E686384-A7BD-0D49-A8D3-74B40A843F82}" presName="sibTrans" presStyleCnt="0"/>
      <dgm:spPr/>
    </dgm:pt>
    <dgm:pt modelId="{0F4308FD-65AF-F344-9D45-99AE8696815F}" type="pres">
      <dgm:prSet presAssocID="{77F68DA5-1B1B-6B44-A7D6-EDC5E54C605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00E9CB-14B6-EE45-8EBF-1014BCB13C62}" type="presOf" srcId="{85C45F9E-0F75-FD45-A320-59A41CDED8AB}" destId="{BB9F6A6A-3CA1-664D-9EB1-2E9DBA61DF45}" srcOrd="0" destOrd="0" presId="urn:microsoft.com/office/officeart/2005/8/layout/hList6"/>
    <dgm:cxn modelId="{FA95CB92-5886-094E-BC90-E67CDD5B7885}" srcId="{85C45F9E-0F75-FD45-A320-59A41CDED8AB}" destId="{E25134E4-BC0C-BC45-B687-70AB786E8240}" srcOrd="0" destOrd="0" parTransId="{19161081-089D-0346-BF89-71462F383586}" sibTransId="{8DA4C920-D29D-CA42-83E0-DA2288F2D338}"/>
    <dgm:cxn modelId="{364AA965-14DA-9449-A28B-8AC8D91AB526}" type="presOf" srcId="{77F68DA5-1B1B-6B44-A7D6-EDC5E54C6056}" destId="{0F4308FD-65AF-F344-9D45-99AE8696815F}" srcOrd="0" destOrd="0" presId="urn:microsoft.com/office/officeart/2005/8/layout/hList6"/>
    <dgm:cxn modelId="{84342E69-04C8-A848-8C81-C9B5DDDE7186}" srcId="{85C45F9E-0F75-FD45-A320-59A41CDED8AB}" destId="{748276C0-3269-F54D-92DC-682E074126C9}" srcOrd="1" destOrd="0" parTransId="{CB39B5BD-6AEB-F843-8B60-208A35D3E09F}" sibTransId="{76C164A2-1359-7543-80EF-C73781B74B72}"/>
    <dgm:cxn modelId="{143EEDC6-3F1C-1E46-94BF-9D4D7BD1CFEB}" type="presOf" srcId="{E25134E4-BC0C-BC45-B687-70AB786E8240}" destId="{AD7B1617-4033-5344-8753-763EB428587E}" srcOrd="0" destOrd="0" presId="urn:microsoft.com/office/officeart/2005/8/layout/hList6"/>
    <dgm:cxn modelId="{AB7B6E86-5E02-6845-9E20-8F3DA6118634}" srcId="{85C45F9E-0F75-FD45-A320-59A41CDED8AB}" destId="{66EC7A24-EC8D-E343-9662-252C4ADDABBF}" srcOrd="2" destOrd="0" parTransId="{79F5953D-735A-8440-A027-6D2300576652}" sibTransId="{6E686384-A7BD-0D49-A8D3-74B40A843F82}"/>
    <dgm:cxn modelId="{A56ACF07-1E32-3B46-8024-355719E3310A}" srcId="{85C45F9E-0F75-FD45-A320-59A41CDED8AB}" destId="{77F68DA5-1B1B-6B44-A7D6-EDC5E54C6056}" srcOrd="3" destOrd="0" parTransId="{59A6A1F5-21DF-C344-8F2B-B739708132E6}" sibTransId="{1DC7571D-7972-A94B-A087-DC5E9228D45B}"/>
    <dgm:cxn modelId="{FDA2974D-BFBB-9F4C-89DF-EE2EFF44BCF6}" type="presOf" srcId="{66EC7A24-EC8D-E343-9662-252C4ADDABBF}" destId="{FD087353-8519-DB4A-9E58-6A477010E4F8}" srcOrd="0" destOrd="0" presId="urn:microsoft.com/office/officeart/2005/8/layout/hList6"/>
    <dgm:cxn modelId="{6812CC00-A492-1346-ADB3-F2FE53975BFC}" type="presOf" srcId="{748276C0-3269-F54D-92DC-682E074126C9}" destId="{84E25F12-30EF-EF44-9188-DD183D8F7785}" srcOrd="0" destOrd="0" presId="urn:microsoft.com/office/officeart/2005/8/layout/hList6"/>
    <dgm:cxn modelId="{1820F629-A0DC-994A-9A4B-2EFE8D53A5F1}" type="presParOf" srcId="{BB9F6A6A-3CA1-664D-9EB1-2E9DBA61DF45}" destId="{AD7B1617-4033-5344-8753-763EB428587E}" srcOrd="0" destOrd="0" presId="urn:microsoft.com/office/officeart/2005/8/layout/hList6"/>
    <dgm:cxn modelId="{834BC2BE-E640-6345-A6BB-1D4B27F498E4}" type="presParOf" srcId="{BB9F6A6A-3CA1-664D-9EB1-2E9DBA61DF45}" destId="{D6004E0E-5C38-1B45-B434-0B99ADFAA52B}" srcOrd="1" destOrd="0" presId="urn:microsoft.com/office/officeart/2005/8/layout/hList6"/>
    <dgm:cxn modelId="{C74BDC2C-E97B-3043-8F19-9BF6302F67B7}" type="presParOf" srcId="{BB9F6A6A-3CA1-664D-9EB1-2E9DBA61DF45}" destId="{84E25F12-30EF-EF44-9188-DD183D8F7785}" srcOrd="2" destOrd="0" presId="urn:microsoft.com/office/officeart/2005/8/layout/hList6"/>
    <dgm:cxn modelId="{63E51413-6FDA-9F44-ADD0-5B978EBBB44E}" type="presParOf" srcId="{BB9F6A6A-3CA1-664D-9EB1-2E9DBA61DF45}" destId="{F8F9163B-6CAD-C448-9D4B-11C4CA4A346E}" srcOrd="3" destOrd="0" presId="urn:microsoft.com/office/officeart/2005/8/layout/hList6"/>
    <dgm:cxn modelId="{ADABE7F4-D516-D540-AED4-6C448F45B7C8}" type="presParOf" srcId="{BB9F6A6A-3CA1-664D-9EB1-2E9DBA61DF45}" destId="{FD087353-8519-DB4A-9E58-6A477010E4F8}" srcOrd="4" destOrd="0" presId="urn:microsoft.com/office/officeart/2005/8/layout/hList6"/>
    <dgm:cxn modelId="{70DAB8F5-1E2F-FD48-B604-CA9FF4A68AEF}" type="presParOf" srcId="{BB9F6A6A-3CA1-664D-9EB1-2E9DBA61DF45}" destId="{CC20CE06-E681-1E41-8ED6-EFFB5CF0800B}" srcOrd="5" destOrd="0" presId="urn:microsoft.com/office/officeart/2005/8/layout/hList6"/>
    <dgm:cxn modelId="{62711F52-6FD3-764E-8B82-74CDE00B320C}" type="presParOf" srcId="{BB9F6A6A-3CA1-664D-9EB1-2E9DBA61DF45}" destId="{0F4308FD-65AF-F344-9D45-99AE8696815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672D50-F217-9B48-BD07-F036CABA713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445744C-54C6-A246-83FB-5B230CCEF069}">
      <dgm:prSet/>
      <dgm:spPr>
        <a:solidFill>
          <a:srgbClr val="03224C"/>
        </a:solidFill>
      </dgm:spPr>
      <dgm:t>
        <a:bodyPr/>
        <a:lstStyle/>
        <a:p>
          <a:pPr rtl="0"/>
          <a:r>
            <a:rPr lang="fr-FR" smtClean="0"/>
            <a:t>Marketing dans le e-commerce : personnalisé à partir des données de ventes historiques</a:t>
          </a:r>
          <a:endParaRPr lang="fr-FR"/>
        </a:p>
      </dgm:t>
    </dgm:pt>
    <dgm:pt modelId="{D15F5D8D-A211-6E46-8D24-D3E89F0827B4}" type="parTrans" cxnId="{E86A5F25-210D-DC49-94CC-7FC0ED513CC0}">
      <dgm:prSet/>
      <dgm:spPr/>
      <dgm:t>
        <a:bodyPr/>
        <a:lstStyle/>
        <a:p>
          <a:endParaRPr lang="fr-FR"/>
        </a:p>
      </dgm:t>
    </dgm:pt>
    <dgm:pt modelId="{96ABED4B-649E-C54C-AD0D-3DCC2A6FA943}" type="sibTrans" cxnId="{E86A5F25-210D-DC49-94CC-7FC0ED513CC0}">
      <dgm:prSet/>
      <dgm:spPr/>
      <dgm:t>
        <a:bodyPr/>
        <a:lstStyle/>
        <a:p>
          <a:endParaRPr lang="fr-FR"/>
        </a:p>
      </dgm:t>
    </dgm:pt>
    <dgm:pt modelId="{411FA5A3-70EC-E74B-83D0-A1C7D8DF165F}">
      <dgm:prSet/>
      <dgm:spPr>
        <a:solidFill>
          <a:srgbClr val="66CCCC"/>
        </a:solidFill>
      </dgm:spPr>
      <dgm:t>
        <a:bodyPr/>
        <a:lstStyle/>
        <a:p>
          <a:pPr rtl="0"/>
          <a:r>
            <a:rPr lang="fr-FR" dirty="0" smtClean="0">
              <a:solidFill>
                <a:srgbClr val="03224C"/>
              </a:solidFill>
            </a:rPr>
            <a:t>Marché du </a:t>
          </a:r>
          <a:r>
            <a:rPr lang="fr-FR" dirty="0" err="1" smtClean="0">
              <a:solidFill>
                <a:srgbClr val="03224C"/>
              </a:solidFill>
            </a:rPr>
            <a:t>Big</a:t>
          </a:r>
          <a:r>
            <a:rPr lang="fr-FR" dirty="0" smtClean="0">
              <a:solidFill>
                <a:srgbClr val="03224C"/>
              </a:solidFill>
            </a:rPr>
            <a:t> Data en 2016 : 24,6 milliards €</a:t>
          </a:r>
          <a:endParaRPr lang="fr-FR" dirty="0">
            <a:solidFill>
              <a:srgbClr val="03224C"/>
            </a:solidFill>
          </a:endParaRPr>
        </a:p>
      </dgm:t>
    </dgm:pt>
    <dgm:pt modelId="{4FD4FC73-5715-1140-AAD2-DE303EC3A293}" type="parTrans" cxnId="{C48AD6B6-9504-144B-B287-6CE97DC231CF}">
      <dgm:prSet/>
      <dgm:spPr/>
      <dgm:t>
        <a:bodyPr/>
        <a:lstStyle/>
        <a:p>
          <a:endParaRPr lang="fr-FR"/>
        </a:p>
      </dgm:t>
    </dgm:pt>
    <dgm:pt modelId="{1307F9AA-F927-8C43-8D94-C53002C6C3D1}" type="sibTrans" cxnId="{C48AD6B6-9504-144B-B287-6CE97DC231CF}">
      <dgm:prSet/>
      <dgm:spPr/>
      <dgm:t>
        <a:bodyPr/>
        <a:lstStyle/>
        <a:p>
          <a:endParaRPr lang="fr-FR"/>
        </a:p>
      </dgm:t>
    </dgm:pt>
    <dgm:pt modelId="{3CEB18B5-7F36-C64F-A15A-36F60505B978}">
      <dgm:prSet/>
      <dgm:spPr>
        <a:solidFill>
          <a:srgbClr val="03224C"/>
        </a:solidFill>
      </dgm:spPr>
      <dgm:t>
        <a:bodyPr/>
        <a:lstStyle/>
        <a:p>
          <a:pPr rtl="0"/>
          <a:r>
            <a:rPr lang="fr-FR" dirty="0" smtClean="0"/>
            <a:t>23% des données numériques pourraient être utiles au </a:t>
          </a:r>
          <a:r>
            <a:rPr lang="fr-FR" dirty="0" err="1" smtClean="0"/>
            <a:t>Big</a:t>
          </a:r>
          <a:r>
            <a:rPr lang="fr-FR" dirty="0" smtClean="0"/>
            <a:t> Data si elles étaient bien taguées et analysées. Aujourd’hui, seulement 3% le sont.</a:t>
          </a:r>
          <a:endParaRPr lang="fr-FR" dirty="0"/>
        </a:p>
      </dgm:t>
    </dgm:pt>
    <dgm:pt modelId="{F326082E-61DF-A64E-8761-E44D25C074A8}" type="parTrans" cxnId="{33EEA757-1C97-B74B-A40E-8172FD83C22D}">
      <dgm:prSet/>
      <dgm:spPr/>
      <dgm:t>
        <a:bodyPr/>
        <a:lstStyle/>
        <a:p>
          <a:endParaRPr lang="fr-FR"/>
        </a:p>
      </dgm:t>
    </dgm:pt>
    <dgm:pt modelId="{424DD30E-DDDE-024A-8B9E-8BC54314B65D}" type="sibTrans" cxnId="{33EEA757-1C97-B74B-A40E-8172FD83C22D}">
      <dgm:prSet/>
      <dgm:spPr/>
      <dgm:t>
        <a:bodyPr/>
        <a:lstStyle/>
        <a:p>
          <a:endParaRPr lang="fr-FR"/>
        </a:p>
      </dgm:t>
    </dgm:pt>
    <dgm:pt modelId="{6CCD20D5-16B2-3E47-A80C-6362A0235985}">
      <dgm:prSet/>
      <dgm:spPr>
        <a:solidFill>
          <a:srgbClr val="66CCCC"/>
        </a:solidFill>
      </dgm:spPr>
      <dgm:t>
        <a:bodyPr/>
        <a:lstStyle/>
        <a:p>
          <a:pPr rtl="0"/>
          <a:r>
            <a:rPr lang="fr-FR" dirty="0" smtClean="0">
              <a:solidFill>
                <a:srgbClr val="03224C"/>
              </a:solidFill>
            </a:rPr>
            <a:t>Croissance du volume des données entre 30 et 50% par an !</a:t>
          </a:r>
          <a:endParaRPr lang="fr-FR" dirty="0">
            <a:solidFill>
              <a:srgbClr val="03224C"/>
            </a:solidFill>
          </a:endParaRPr>
        </a:p>
      </dgm:t>
    </dgm:pt>
    <dgm:pt modelId="{6B669228-97AB-F641-87AE-9A9BABF6C2B1}" type="parTrans" cxnId="{1FA09DA6-20A1-804D-9E3A-1E3D8962088A}">
      <dgm:prSet/>
      <dgm:spPr/>
      <dgm:t>
        <a:bodyPr/>
        <a:lstStyle/>
        <a:p>
          <a:endParaRPr lang="fr-FR"/>
        </a:p>
      </dgm:t>
    </dgm:pt>
    <dgm:pt modelId="{CC82FF45-F3F6-C346-97B8-9C686B83A349}" type="sibTrans" cxnId="{1FA09DA6-20A1-804D-9E3A-1E3D8962088A}">
      <dgm:prSet/>
      <dgm:spPr/>
      <dgm:t>
        <a:bodyPr/>
        <a:lstStyle/>
        <a:p>
          <a:endParaRPr lang="fr-FR"/>
        </a:p>
      </dgm:t>
    </dgm:pt>
    <dgm:pt modelId="{B18941D9-97BD-1C4F-9EAD-1835642F0CC3}" type="pres">
      <dgm:prSet presAssocID="{73672D50-F217-9B48-BD07-F036CABA71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5608EB-230C-F840-81E9-5E18CE3FF6CF}" type="pres">
      <dgm:prSet presAssocID="{1445744C-54C6-A246-83FB-5B230CCEF0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F24B4D-BFFD-A443-84F4-DD4F8ADA91CF}" type="pres">
      <dgm:prSet presAssocID="{96ABED4B-649E-C54C-AD0D-3DCC2A6FA943}" presName="sibTrans" presStyleCnt="0"/>
      <dgm:spPr/>
    </dgm:pt>
    <dgm:pt modelId="{3963E87A-1024-5D4D-A8BE-3F71453C60C1}" type="pres">
      <dgm:prSet presAssocID="{411FA5A3-70EC-E74B-83D0-A1C7D8DF16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6B365-8C4D-1942-835C-5500CCCAC1CE}" type="pres">
      <dgm:prSet presAssocID="{1307F9AA-F927-8C43-8D94-C53002C6C3D1}" presName="sibTrans" presStyleCnt="0"/>
      <dgm:spPr/>
    </dgm:pt>
    <dgm:pt modelId="{58C5BD69-5463-3245-901D-C06E23C907B6}" type="pres">
      <dgm:prSet presAssocID="{3CEB18B5-7F36-C64F-A15A-36F60505B9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3C002-6FA9-CE4D-8B29-B6284CB70C43}" type="pres">
      <dgm:prSet presAssocID="{424DD30E-DDDE-024A-8B9E-8BC54314B65D}" presName="sibTrans" presStyleCnt="0"/>
      <dgm:spPr/>
    </dgm:pt>
    <dgm:pt modelId="{729A2781-627C-5948-8074-8CE145CA35F4}" type="pres">
      <dgm:prSet presAssocID="{6CCD20D5-16B2-3E47-A80C-6362A02359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EE5FC3-888A-CC40-A5C3-59BC0B22030B}" type="presOf" srcId="{1445744C-54C6-A246-83FB-5B230CCEF069}" destId="{7B5608EB-230C-F840-81E9-5E18CE3FF6CF}" srcOrd="0" destOrd="0" presId="urn:microsoft.com/office/officeart/2005/8/layout/default"/>
    <dgm:cxn modelId="{E86A5F25-210D-DC49-94CC-7FC0ED513CC0}" srcId="{73672D50-F217-9B48-BD07-F036CABA713F}" destId="{1445744C-54C6-A246-83FB-5B230CCEF069}" srcOrd="0" destOrd="0" parTransId="{D15F5D8D-A211-6E46-8D24-D3E89F0827B4}" sibTransId="{96ABED4B-649E-C54C-AD0D-3DCC2A6FA943}"/>
    <dgm:cxn modelId="{FFA880FC-30F7-AD4F-9261-5CBBC7FB2399}" type="presOf" srcId="{73672D50-F217-9B48-BD07-F036CABA713F}" destId="{B18941D9-97BD-1C4F-9EAD-1835642F0CC3}" srcOrd="0" destOrd="0" presId="urn:microsoft.com/office/officeart/2005/8/layout/default"/>
    <dgm:cxn modelId="{F7B3F040-E099-7C46-935B-1597E4274B7B}" type="presOf" srcId="{3CEB18B5-7F36-C64F-A15A-36F60505B978}" destId="{58C5BD69-5463-3245-901D-C06E23C907B6}" srcOrd="0" destOrd="0" presId="urn:microsoft.com/office/officeart/2005/8/layout/default"/>
    <dgm:cxn modelId="{C48AD6B6-9504-144B-B287-6CE97DC231CF}" srcId="{73672D50-F217-9B48-BD07-F036CABA713F}" destId="{411FA5A3-70EC-E74B-83D0-A1C7D8DF165F}" srcOrd="1" destOrd="0" parTransId="{4FD4FC73-5715-1140-AAD2-DE303EC3A293}" sibTransId="{1307F9AA-F927-8C43-8D94-C53002C6C3D1}"/>
    <dgm:cxn modelId="{33EEA757-1C97-B74B-A40E-8172FD83C22D}" srcId="{73672D50-F217-9B48-BD07-F036CABA713F}" destId="{3CEB18B5-7F36-C64F-A15A-36F60505B978}" srcOrd="2" destOrd="0" parTransId="{F326082E-61DF-A64E-8761-E44D25C074A8}" sibTransId="{424DD30E-DDDE-024A-8B9E-8BC54314B65D}"/>
    <dgm:cxn modelId="{A74DBC66-4C29-8B4F-97AD-9595AA57341B}" type="presOf" srcId="{6CCD20D5-16B2-3E47-A80C-6362A0235985}" destId="{729A2781-627C-5948-8074-8CE145CA35F4}" srcOrd="0" destOrd="0" presId="urn:microsoft.com/office/officeart/2005/8/layout/default"/>
    <dgm:cxn modelId="{24AA74F8-19A2-A841-8699-F2229415D0C2}" type="presOf" srcId="{411FA5A3-70EC-E74B-83D0-A1C7D8DF165F}" destId="{3963E87A-1024-5D4D-A8BE-3F71453C60C1}" srcOrd="0" destOrd="0" presId="urn:microsoft.com/office/officeart/2005/8/layout/default"/>
    <dgm:cxn modelId="{1FA09DA6-20A1-804D-9E3A-1E3D8962088A}" srcId="{73672D50-F217-9B48-BD07-F036CABA713F}" destId="{6CCD20D5-16B2-3E47-A80C-6362A0235985}" srcOrd="3" destOrd="0" parTransId="{6B669228-97AB-F641-87AE-9A9BABF6C2B1}" sibTransId="{CC82FF45-F3F6-C346-97B8-9C686B83A349}"/>
    <dgm:cxn modelId="{D5CD8E0F-40E3-714C-A5E3-356E1F800A1C}" type="presParOf" srcId="{B18941D9-97BD-1C4F-9EAD-1835642F0CC3}" destId="{7B5608EB-230C-F840-81E9-5E18CE3FF6CF}" srcOrd="0" destOrd="0" presId="urn:microsoft.com/office/officeart/2005/8/layout/default"/>
    <dgm:cxn modelId="{F692E676-AE38-7546-A896-A83DE934C026}" type="presParOf" srcId="{B18941D9-97BD-1C4F-9EAD-1835642F0CC3}" destId="{66F24B4D-BFFD-A443-84F4-DD4F8ADA91CF}" srcOrd="1" destOrd="0" presId="urn:microsoft.com/office/officeart/2005/8/layout/default"/>
    <dgm:cxn modelId="{A8DF6EF7-3270-B544-89C5-A474CF5F2B00}" type="presParOf" srcId="{B18941D9-97BD-1C4F-9EAD-1835642F0CC3}" destId="{3963E87A-1024-5D4D-A8BE-3F71453C60C1}" srcOrd="2" destOrd="0" presId="urn:microsoft.com/office/officeart/2005/8/layout/default"/>
    <dgm:cxn modelId="{06377999-FBB1-254F-BD17-06C5BE8B1700}" type="presParOf" srcId="{B18941D9-97BD-1C4F-9EAD-1835642F0CC3}" destId="{52B6B365-8C4D-1942-835C-5500CCCAC1CE}" srcOrd="3" destOrd="0" presId="urn:microsoft.com/office/officeart/2005/8/layout/default"/>
    <dgm:cxn modelId="{502E14DA-858A-2744-A279-DED55991F50B}" type="presParOf" srcId="{B18941D9-97BD-1C4F-9EAD-1835642F0CC3}" destId="{58C5BD69-5463-3245-901D-C06E23C907B6}" srcOrd="4" destOrd="0" presId="urn:microsoft.com/office/officeart/2005/8/layout/default"/>
    <dgm:cxn modelId="{62E91648-2E71-BA46-AE84-ADD2C5E3F20E}" type="presParOf" srcId="{B18941D9-97BD-1C4F-9EAD-1835642F0CC3}" destId="{5433C002-6FA9-CE4D-8B29-B6284CB70C43}" srcOrd="5" destOrd="0" presId="urn:microsoft.com/office/officeart/2005/8/layout/default"/>
    <dgm:cxn modelId="{EE9C4D72-9043-E147-8C3E-D2517A84EE5E}" type="presParOf" srcId="{B18941D9-97BD-1C4F-9EAD-1835642F0CC3}" destId="{729A2781-627C-5948-8074-8CE145CA35F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9CC6CA-B737-E14B-AC65-CA00780B3204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0D7F0A0-20B9-E54E-9063-7694430DFDC0}">
      <dgm:prSet/>
      <dgm:spPr>
        <a:solidFill>
          <a:srgbClr val="03224C"/>
        </a:solidFill>
      </dgm:spPr>
      <dgm:t>
        <a:bodyPr/>
        <a:lstStyle/>
        <a:p>
          <a:pPr rtl="0"/>
          <a:r>
            <a:rPr lang="fr-FR" dirty="0" smtClean="0">
              <a:solidFill>
                <a:schemeClr val="bg1"/>
              </a:solidFill>
            </a:rPr>
            <a:t>Tech’4’Team récupère des données exogènes pour enrichir ses modèles de prédiction</a:t>
          </a:r>
          <a:endParaRPr lang="fr-FR" dirty="0">
            <a:solidFill>
              <a:schemeClr val="bg1"/>
            </a:solidFill>
          </a:endParaRPr>
        </a:p>
      </dgm:t>
    </dgm:pt>
    <dgm:pt modelId="{DBB2F95E-E4D3-E844-94F3-3AAD50385E20}" type="parTrans" cxnId="{CD40EA48-F364-2746-BD7C-DFC712AA3A0F}">
      <dgm:prSet/>
      <dgm:spPr/>
      <dgm:t>
        <a:bodyPr/>
        <a:lstStyle/>
        <a:p>
          <a:endParaRPr lang="fr-FR"/>
        </a:p>
      </dgm:t>
    </dgm:pt>
    <dgm:pt modelId="{0DDBE4C9-4F9A-D545-9CE7-D95FC15173B5}" type="sibTrans" cxnId="{CD40EA48-F364-2746-BD7C-DFC712AA3A0F}">
      <dgm:prSet/>
      <dgm:spPr/>
      <dgm:t>
        <a:bodyPr/>
        <a:lstStyle/>
        <a:p>
          <a:endParaRPr lang="fr-FR"/>
        </a:p>
      </dgm:t>
    </dgm:pt>
    <dgm:pt modelId="{742ED62A-D2AF-714E-9245-C58F1AF5AFD4}" type="pres">
      <dgm:prSet presAssocID="{1C9CC6CA-B737-E14B-AC65-CA00780B32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1C0B25-2860-3646-93EF-AA3F60D29B64}" type="pres">
      <dgm:prSet presAssocID="{40D7F0A0-20B9-E54E-9063-7694430DFDC0}" presName="centerShape" presStyleLbl="node0" presStyleIdx="0" presStyleCnt="1"/>
      <dgm:spPr/>
      <dgm:t>
        <a:bodyPr/>
        <a:lstStyle/>
        <a:p>
          <a:endParaRPr lang="fr-FR"/>
        </a:p>
      </dgm:t>
    </dgm:pt>
  </dgm:ptLst>
  <dgm:cxnLst>
    <dgm:cxn modelId="{B7909F29-6D02-A141-B2F6-B29A19FE8424}" type="presOf" srcId="{40D7F0A0-20B9-E54E-9063-7694430DFDC0}" destId="{FE1C0B25-2860-3646-93EF-AA3F60D29B64}" srcOrd="0" destOrd="0" presId="urn:microsoft.com/office/officeart/2005/8/layout/radial1"/>
    <dgm:cxn modelId="{508D41CD-3EB6-1946-93E6-1A7CB1FDFC45}" type="presOf" srcId="{1C9CC6CA-B737-E14B-AC65-CA00780B3204}" destId="{742ED62A-D2AF-714E-9245-C58F1AF5AFD4}" srcOrd="0" destOrd="0" presId="urn:microsoft.com/office/officeart/2005/8/layout/radial1"/>
    <dgm:cxn modelId="{CD40EA48-F364-2746-BD7C-DFC712AA3A0F}" srcId="{1C9CC6CA-B737-E14B-AC65-CA00780B3204}" destId="{40D7F0A0-20B9-E54E-9063-7694430DFDC0}" srcOrd="0" destOrd="0" parTransId="{DBB2F95E-E4D3-E844-94F3-3AAD50385E20}" sibTransId="{0DDBE4C9-4F9A-D545-9CE7-D95FC15173B5}"/>
    <dgm:cxn modelId="{1845F6E6-E9E4-8444-A595-CFEBC95CAFB2}" type="presParOf" srcId="{742ED62A-D2AF-714E-9245-C58F1AF5AFD4}" destId="{FE1C0B25-2860-3646-93EF-AA3F60D29B64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597721-D12A-AA4D-888B-ED7E13D26F79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829F8531-3F76-2145-96E4-0CB5B83367C4}">
      <dgm:prSet custT="1"/>
      <dgm:spPr/>
      <dgm:t>
        <a:bodyPr/>
        <a:lstStyle/>
        <a:p>
          <a:pPr rtl="0"/>
          <a:r>
            <a:rPr lang="fr-FR" sz="1800" smtClean="0"/>
            <a:t>Météo</a:t>
          </a:r>
          <a:endParaRPr lang="fr-FR" sz="1800"/>
        </a:p>
      </dgm:t>
    </dgm:pt>
    <dgm:pt modelId="{68B04DEB-5C92-3243-8AAF-5EAD6340FEA7}" type="parTrans" cxnId="{08471F7A-59E3-4F4E-B700-29AB33315E06}">
      <dgm:prSet/>
      <dgm:spPr/>
      <dgm:t>
        <a:bodyPr/>
        <a:lstStyle/>
        <a:p>
          <a:endParaRPr lang="fr-FR" sz="2800"/>
        </a:p>
      </dgm:t>
    </dgm:pt>
    <dgm:pt modelId="{D20BE795-4637-1E47-8C14-F32F8236E929}" type="sibTrans" cxnId="{08471F7A-59E3-4F4E-B700-29AB33315E06}">
      <dgm:prSet/>
      <dgm:spPr/>
      <dgm:t>
        <a:bodyPr/>
        <a:lstStyle/>
        <a:p>
          <a:endParaRPr lang="fr-FR" sz="2800"/>
        </a:p>
      </dgm:t>
    </dgm:pt>
    <dgm:pt modelId="{E98B1338-D738-3449-8845-A614AB5AD5FF}">
      <dgm:prSet custT="1"/>
      <dgm:spPr/>
      <dgm:t>
        <a:bodyPr/>
        <a:lstStyle/>
        <a:p>
          <a:pPr rtl="0"/>
          <a:r>
            <a:rPr lang="it-IT" sz="1800" dirty="0" smtClean="0"/>
            <a:t>Zone de </a:t>
          </a:r>
          <a:r>
            <a:rPr lang="it-IT" sz="1800" dirty="0" err="1" smtClean="0"/>
            <a:t>chalandise</a:t>
          </a:r>
          <a:endParaRPr lang="it-IT" sz="1800" dirty="0"/>
        </a:p>
      </dgm:t>
    </dgm:pt>
    <dgm:pt modelId="{67EC04A9-D8A7-9949-90CD-E01CB61C2A2A}" type="parTrans" cxnId="{384C12D6-A2B7-9A4C-AAB1-70DAD409599C}">
      <dgm:prSet/>
      <dgm:spPr/>
      <dgm:t>
        <a:bodyPr/>
        <a:lstStyle/>
        <a:p>
          <a:endParaRPr lang="fr-FR" sz="2800"/>
        </a:p>
      </dgm:t>
    </dgm:pt>
    <dgm:pt modelId="{7A746B66-9F81-B04B-9C9F-644C516852CC}" type="sibTrans" cxnId="{384C12D6-A2B7-9A4C-AAB1-70DAD409599C}">
      <dgm:prSet/>
      <dgm:spPr/>
      <dgm:t>
        <a:bodyPr/>
        <a:lstStyle/>
        <a:p>
          <a:endParaRPr lang="fr-FR" sz="2800"/>
        </a:p>
      </dgm:t>
    </dgm:pt>
    <dgm:pt modelId="{F026CED6-D949-914B-A464-57C3E8723AE2}">
      <dgm:prSet custT="1"/>
      <dgm:spPr/>
      <dgm:t>
        <a:bodyPr/>
        <a:lstStyle/>
        <a:p>
          <a:pPr rtl="0"/>
          <a:r>
            <a:rPr lang="fr-FR" sz="1800" smtClean="0"/>
            <a:t>Notoriété</a:t>
          </a:r>
          <a:endParaRPr lang="fr-FR" sz="1800"/>
        </a:p>
      </dgm:t>
    </dgm:pt>
    <dgm:pt modelId="{8AB9281E-6B98-0647-A524-53EC0F34495F}" type="parTrans" cxnId="{444D7D79-54CB-F24A-B669-26692F0D1E2B}">
      <dgm:prSet/>
      <dgm:spPr/>
      <dgm:t>
        <a:bodyPr/>
        <a:lstStyle/>
        <a:p>
          <a:endParaRPr lang="fr-FR" sz="2800"/>
        </a:p>
      </dgm:t>
    </dgm:pt>
    <dgm:pt modelId="{DEF5D923-D535-2A41-B14B-2134D813FB19}" type="sibTrans" cxnId="{444D7D79-54CB-F24A-B669-26692F0D1E2B}">
      <dgm:prSet/>
      <dgm:spPr/>
      <dgm:t>
        <a:bodyPr/>
        <a:lstStyle/>
        <a:p>
          <a:endParaRPr lang="fr-FR" sz="2800"/>
        </a:p>
      </dgm:t>
    </dgm:pt>
    <dgm:pt modelId="{8D8EC2FF-AC40-1A47-9CC2-2A6507209EEA}">
      <dgm:prSet custT="1"/>
      <dgm:spPr/>
      <dgm:t>
        <a:bodyPr/>
        <a:lstStyle/>
        <a:p>
          <a:pPr rtl="0"/>
          <a:r>
            <a:rPr lang="fr-FR" sz="1800" smtClean="0"/>
            <a:t>Vacances scolaires</a:t>
          </a:r>
          <a:endParaRPr lang="fr-FR" sz="1800"/>
        </a:p>
      </dgm:t>
    </dgm:pt>
    <dgm:pt modelId="{8A0CFC34-D152-E346-A234-B980F15F62C3}" type="parTrans" cxnId="{3F7F17FE-6B0A-C44A-8E8E-796FE46C1562}">
      <dgm:prSet/>
      <dgm:spPr/>
      <dgm:t>
        <a:bodyPr/>
        <a:lstStyle/>
        <a:p>
          <a:endParaRPr lang="fr-FR" sz="2800"/>
        </a:p>
      </dgm:t>
    </dgm:pt>
    <dgm:pt modelId="{8EA764A9-E431-404F-9EA9-4D85D175BF73}" type="sibTrans" cxnId="{3F7F17FE-6B0A-C44A-8E8E-796FE46C1562}">
      <dgm:prSet/>
      <dgm:spPr/>
      <dgm:t>
        <a:bodyPr/>
        <a:lstStyle/>
        <a:p>
          <a:endParaRPr lang="fr-FR" sz="2800"/>
        </a:p>
      </dgm:t>
    </dgm:pt>
    <dgm:pt modelId="{F16277A6-9B14-6946-B90A-79561F2D8AD0}">
      <dgm:prSet custT="1"/>
      <dgm:spPr/>
      <dgm:t>
        <a:bodyPr/>
        <a:lstStyle/>
        <a:p>
          <a:pPr rtl="0"/>
          <a:r>
            <a:rPr lang="fr-FR" sz="1800" smtClean="0"/>
            <a:t>...</a:t>
          </a:r>
          <a:endParaRPr lang="fr-FR" sz="1800"/>
        </a:p>
      </dgm:t>
    </dgm:pt>
    <dgm:pt modelId="{9D4F5A7F-0403-ED46-8AE0-B1024B3FEE21}" type="parTrans" cxnId="{C9D32EA8-8D11-ED43-AA6C-69175A5F4D07}">
      <dgm:prSet/>
      <dgm:spPr/>
      <dgm:t>
        <a:bodyPr/>
        <a:lstStyle/>
        <a:p>
          <a:endParaRPr lang="fr-FR" sz="2800"/>
        </a:p>
      </dgm:t>
    </dgm:pt>
    <dgm:pt modelId="{49A1C91D-6C58-244B-B08F-87E6187DCDAF}" type="sibTrans" cxnId="{C9D32EA8-8D11-ED43-AA6C-69175A5F4D07}">
      <dgm:prSet/>
      <dgm:spPr/>
      <dgm:t>
        <a:bodyPr/>
        <a:lstStyle/>
        <a:p>
          <a:endParaRPr lang="fr-FR" sz="2800"/>
        </a:p>
      </dgm:t>
    </dgm:pt>
    <dgm:pt modelId="{9D538E4C-D694-FA47-B055-E974B0E6E82B}" type="pres">
      <dgm:prSet presAssocID="{75597721-D12A-AA4D-888B-ED7E13D26F7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AF0851B6-083C-1C40-9B5C-3FFCF4EF35F6}" type="pres">
      <dgm:prSet presAssocID="{829F8531-3F76-2145-96E4-0CB5B83367C4}" presName="parenttextcomposite" presStyleCnt="0"/>
      <dgm:spPr/>
    </dgm:pt>
    <dgm:pt modelId="{286245B8-DD2D-8F4F-87DC-4611DBCCF134}" type="pres">
      <dgm:prSet presAssocID="{829F8531-3F76-2145-96E4-0CB5B83367C4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D9702C-9147-5F4D-9569-55B123D3071D}" type="pres">
      <dgm:prSet presAssocID="{829F8531-3F76-2145-96E4-0CB5B83367C4}" presName="parallelogramComposite" presStyleCnt="0"/>
      <dgm:spPr/>
    </dgm:pt>
    <dgm:pt modelId="{D9787066-2112-EC49-956C-0B8D47C448FE}" type="pres">
      <dgm:prSet presAssocID="{829F8531-3F76-2145-96E4-0CB5B83367C4}" presName="parallelogram1" presStyleLbl="alignNode1" presStyleIdx="0" presStyleCnt="35"/>
      <dgm:spPr>
        <a:solidFill>
          <a:srgbClr val="03224C"/>
        </a:solidFill>
      </dgm:spPr>
    </dgm:pt>
    <dgm:pt modelId="{FA343816-5BBB-F54C-ABEA-7197048FDFFF}" type="pres">
      <dgm:prSet presAssocID="{829F8531-3F76-2145-96E4-0CB5B83367C4}" presName="parallelogram2" presStyleLbl="alignNode1" presStyleIdx="1" presStyleCnt="35"/>
      <dgm:spPr>
        <a:solidFill>
          <a:srgbClr val="66CCCC"/>
        </a:solidFill>
      </dgm:spPr>
    </dgm:pt>
    <dgm:pt modelId="{E0E7AC63-50CB-DB49-BBEE-8D42711989F0}" type="pres">
      <dgm:prSet presAssocID="{829F8531-3F76-2145-96E4-0CB5B83367C4}" presName="parallelogram3" presStyleLbl="alignNode1" presStyleIdx="2" presStyleCnt="35"/>
      <dgm:spPr>
        <a:solidFill>
          <a:srgbClr val="03224C"/>
        </a:solidFill>
      </dgm:spPr>
    </dgm:pt>
    <dgm:pt modelId="{EB9D85F7-D5BF-9E47-8105-903CDBA1A6F0}" type="pres">
      <dgm:prSet presAssocID="{829F8531-3F76-2145-96E4-0CB5B83367C4}" presName="parallelogram4" presStyleLbl="alignNode1" presStyleIdx="3" presStyleCnt="35"/>
      <dgm:spPr>
        <a:solidFill>
          <a:srgbClr val="66CCCC"/>
        </a:solidFill>
      </dgm:spPr>
    </dgm:pt>
    <dgm:pt modelId="{8339FCC3-5D71-4C42-BCE8-CF66923DB488}" type="pres">
      <dgm:prSet presAssocID="{829F8531-3F76-2145-96E4-0CB5B83367C4}" presName="parallelogram5" presStyleLbl="alignNode1" presStyleIdx="4" presStyleCnt="35"/>
      <dgm:spPr>
        <a:solidFill>
          <a:srgbClr val="03224C"/>
        </a:solidFill>
      </dgm:spPr>
    </dgm:pt>
    <dgm:pt modelId="{5655AD33-4E91-6E44-AE4D-797922C388BD}" type="pres">
      <dgm:prSet presAssocID="{829F8531-3F76-2145-96E4-0CB5B83367C4}" presName="parallelogram6" presStyleLbl="alignNode1" presStyleIdx="5" presStyleCnt="35"/>
      <dgm:spPr>
        <a:solidFill>
          <a:srgbClr val="66CCCC"/>
        </a:solidFill>
      </dgm:spPr>
    </dgm:pt>
    <dgm:pt modelId="{0F89F011-8FE9-E346-A438-AAD059717360}" type="pres">
      <dgm:prSet presAssocID="{829F8531-3F76-2145-96E4-0CB5B83367C4}" presName="parallelogram7" presStyleLbl="alignNode1" presStyleIdx="6" presStyleCnt="35"/>
      <dgm:spPr>
        <a:solidFill>
          <a:srgbClr val="03224C"/>
        </a:solidFill>
      </dgm:spPr>
    </dgm:pt>
    <dgm:pt modelId="{221A71EB-7F5E-0D4E-9EB9-FB2FFDC10CCA}" type="pres">
      <dgm:prSet presAssocID="{D20BE795-4637-1E47-8C14-F32F8236E929}" presName="sibTrans" presStyleCnt="0"/>
      <dgm:spPr/>
    </dgm:pt>
    <dgm:pt modelId="{9CA86AF5-3B12-214C-9836-C486151265E7}" type="pres">
      <dgm:prSet presAssocID="{E98B1338-D738-3449-8845-A614AB5AD5FF}" presName="parenttextcomposite" presStyleCnt="0"/>
      <dgm:spPr/>
    </dgm:pt>
    <dgm:pt modelId="{F0A607E6-3EA7-3A4D-9618-43DD9E04D778}" type="pres">
      <dgm:prSet presAssocID="{E98B1338-D738-3449-8845-A614AB5AD5FF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DCE393-F932-9644-841D-B1961B02807D}" type="pres">
      <dgm:prSet presAssocID="{E98B1338-D738-3449-8845-A614AB5AD5FF}" presName="parallelogramComposite" presStyleCnt="0"/>
      <dgm:spPr/>
    </dgm:pt>
    <dgm:pt modelId="{81A53FF1-C71A-CD42-A631-EDB6DF031230}" type="pres">
      <dgm:prSet presAssocID="{E98B1338-D738-3449-8845-A614AB5AD5FF}" presName="parallelogram1" presStyleLbl="alignNode1" presStyleIdx="7" presStyleCnt="35"/>
      <dgm:spPr>
        <a:solidFill>
          <a:srgbClr val="03224C"/>
        </a:solidFill>
      </dgm:spPr>
    </dgm:pt>
    <dgm:pt modelId="{725154BF-E772-2848-A2EB-34F99770ED33}" type="pres">
      <dgm:prSet presAssocID="{E98B1338-D738-3449-8845-A614AB5AD5FF}" presName="parallelogram2" presStyleLbl="alignNode1" presStyleIdx="8" presStyleCnt="35"/>
      <dgm:spPr>
        <a:solidFill>
          <a:srgbClr val="66CCCC"/>
        </a:solidFill>
      </dgm:spPr>
    </dgm:pt>
    <dgm:pt modelId="{7D83E00D-91A7-2F4E-B9A9-E47B95532559}" type="pres">
      <dgm:prSet presAssocID="{E98B1338-D738-3449-8845-A614AB5AD5FF}" presName="parallelogram3" presStyleLbl="alignNode1" presStyleIdx="9" presStyleCnt="35"/>
      <dgm:spPr>
        <a:solidFill>
          <a:srgbClr val="03224C"/>
        </a:solidFill>
      </dgm:spPr>
    </dgm:pt>
    <dgm:pt modelId="{06E7271A-675E-5F42-A0D6-685E2A022C1D}" type="pres">
      <dgm:prSet presAssocID="{E98B1338-D738-3449-8845-A614AB5AD5FF}" presName="parallelogram4" presStyleLbl="alignNode1" presStyleIdx="10" presStyleCnt="35"/>
      <dgm:spPr>
        <a:solidFill>
          <a:srgbClr val="66CCCC"/>
        </a:solidFill>
      </dgm:spPr>
    </dgm:pt>
    <dgm:pt modelId="{FB051E00-DEA6-C548-A647-E46902D61B18}" type="pres">
      <dgm:prSet presAssocID="{E98B1338-D738-3449-8845-A614AB5AD5FF}" presName="parallelogram5" presStyleLbl="alignNode1" presStyleIdx="11" presStyleCnt="35"/>
      <dgm:spPr>
        <a:solidFill>
          <a:srgbClr val="03224C"/>
        </a:solidFill>
      </dgm:spPr>
    </dgm:pt>
    <dgm:pt modelId="{3F5D6A77-8D66-D741-A2EB-96FE1A8458A2}" type="pres">
      <dgm:prSet presAssocID="{E98B1338-D738-3449-8845-A614AB5AD5FF}" presName="parallelogram6" presStyleLbl="alignNode1" presStyleIdx="12" presStyleCnt="35"/>
      <dgm:spPr>
        <a:solidFill>
          <a:srgbClr val="66CCCC"/>
        </a:solidFill>
      </dgm:spPr>
    </dgm:pt>
    <dgm:pt modelId="{1237EB5C-A02B-AA48-AF71-9575A5310D07}" type="pres">
      <dgm:prSet presAssocID="{E98B1338-D738-3449-8845-A614AB5AD5FF}" presName="parallelogram7" presStyleLbl="alignNode1" presStyleIdx="13" presStyleCnt="35"/>
      <dgm:spPr>
        <a:solidFill>
          <a:srgbClr val="03224C"/>
        </a:solidFill>
      </dgm:spPr>
    </dgm:pt>
    <dgm:pt modelId="{7DC5C0D8-DC36-1C43-A928-490FAE7E44F3}" type="pres">
      <dgm:prSet presAssocID="{7A746B66-9F81-B04B-9C9F-644C516852CC}" presName="sibTrans" presStyleCnt="0"/>
      <dgm:spPr/>
    </dgm:pt>
    <dgm:pt modelId="{320EC0CD-97BA-0F43-883D-8DE2926B5EB2}" type="pres">
      <dgm:prSet presAssocID="{F026CED6-D949-914B-A464-57C3E8723AE2}" presName="parenttextcomposite" presStyleCnt="0"/>
      <dgm:spPr/>
    </dgm:pt>
    <dgm:pt modelId="{E64CFF21-76C5-9941-B8D8-1890E05B8E1A}" type="pres">
      <dgm:prSet presAssocID="{F026CED6-D949-914B-A464-57C3E8723AE2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BB7523-5801-EE44-B655-497215776770}" type="pres">
      <dgm:prSet presAssocID="{F026CED6-D949-914B-A464-57C3E8723AE2}" presName="parallelogramComposite" presStyleCnt="0"/>
      <dgm:spPr/>
    </dgm:pt>
    <dgm:pt modelId="{79D4D946-0E2E-7E4C-B16E-9662526C74B4}" type="pres">
      <dgm:prSet presAssocID="{F026CED6-D949-914B-A464-57C3E8723AE2}" presName="parallelogram1" presStyleLbl="alignNode1" presStyleIdx="14" presStyleCnt="35"/>
      <dgm:spPr>
        <a:solidFill>
          <a:srgbClr val="03224C"/>
        </a:solidFill>
      </dgm:spPr>
    </dgm:pt>
    <dgm:pt modelId="{7B95D120-0ED0-4247-9723-4F38CECD020B}" type="pres">
      <dgm:prSet presAssocID="{F026CED6-D949-914B-A464-57C3E8723AE2}" presName="parallelogram2" presStyleLbl="alignNode1" presStyleIdx="15" presStyleCnt="35"/>
      <dgm:spPr>
        <a:solidFill>
          <a:srgbClr val="66CCCC"/>
        </a:solidFill>
      </dgm:spPr>
    </dgm:pt>
    <dgm:pt modelId="{027E6710-A4E4-2D44-8034-E5528CDED8C8}" type="pres">
      <dgm:prSet presAssocID="{F026CED6-D949-914B-A464-57C3E8723AE2}" presName="parallelogram3" presStyleLbl="alignNode1" presStyleIdx="16" presStyleCnt="35"/>
      <dgm:spPr>
        <a:solidFill>
          <a:srgbClr val="03224C"/>
        </a:solidFill>
      </dgm:spPr>
    </dgm:pt>
    <dgm:pt modelId="{8E3C5313-ADDC-FD4C-AB72-91C073F0DEE8}" type="pres">
      <dgm:prSet presAssocID="{F026CED6-D949-914B-A464-57C3E8723AE2}" presName="parallelogram4" presStyleLbl="alignNode1" presStyleIdx="17" presStyleCnt="35"/>
      <dgm:spPr>
        <a:solidFill>
          <a:srgbClr val="66CCCC"/>
        </a:solidFill>
      </dgm:spPr>
    </dgm:pt>
    <dgm:pt modelId="{8215831E-4144-B64F-B7C8-3D8E0AA33D1A}" type="pres">
      <dgm:prSet presAssocID="{F026CED6-D949-914B-A464-57C3E8723AE2}" presName="parallelogram5" presStyleLbl="alignNode1" presStyleIdx="18" presStyleCnt="35"/>
      <dgm:spPr>
        <a:solidFill>
          <a:srgbClr val="03224C"/>
        </a:solidFill>
      </dgm:spPr>
    </dgm:pt>
    <dgm:pt modelId="{DCE84872-DAC1-E744-979A-1DF06378230A}" type="pres">
      <dgm:prSet presAssocID="{F026CED6-D949-914B-A464-57C3E8723AE2}" presName="parallelogram6" presStyleLbl="alignNode1" presStyleIdx="19" presStyleCnt="35"/>
      <dgm:spPr>
        <a:solidFill>
          <a:srgbClr val="66CCCC"/>
        </a:solidFill>
      </dgm:spPr>
    </dgm:pt>
    <dgm:pt modelId="{7E0D8430-AEC7-E040-8A5C-0FC5DABB7993}" type="pres">
      <dgm:prSet presAssocID="{F026CED6-D949-914B-A464-57C3E8723AE2}" presName="parallelogram7" presStyleLbl="alignNode1" presStyleIdx="20" presStyleCnt="35"/>
      <dgm:spPr>
        <a:solidFill>
          <a:srgbClr val="03224C"/>
        </a:solidFill>
      </dgm:spPr>
    </dgm:pt>
    <dgm:pt modelId="{57EA89EC-FA3D-4C49-B6A5-D54388607654}" type="pres">
      <dgm:prSet presAssocID="{DEF5D923-D535-2A41-B14B-2134D813FB19}" presName="sibTrans" presStyleCnt="0"/>
      <dgm:spPr/>
    </dgm:pt>
    <dgm:pt modelId="{1111285A-7811-FD44-B3D6-C7248871BE6D}" type="pres">
      <dgm:prSet presAssocID="{8D8EC2FF-AC40-1A47-9CC2-2A6507209EEA}" presName="parenttextcomposite" presStyleCnt="0"/>
      <dgm:spPr/>
    </dgm:pt>
    <dgm:pt modelId="{EAAEE0BD-691B-C84A-B68E-DB4F32A8A96C}" type="pres">
      <dgm:prSet presAssocID="{8D8EC2FF-AC40-1A47-9CC2-2A6507209EEA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6ACE19-8F38-8C4B-8CC3-5D32755F2D14}" type="pres">
      <dgm:prSet presAssocID="{8D8EC2FF-AC40-1A47-9CC2-2A6507209EEA}" presName="parallelogramComposite" presStyleCnt="0"/>
      <dgm:spPr/>
    </dgm:pt>
    <dgm:pt modelId="{9B25A75F-A7D4-3144-91EB-6E6D631F074B}" type="pres">
      <dgm:prSet presAssocID="{8D8EC2FF-AC40-1A47-9CC2-2A6507209EEA}" presName="parallelogram1" presStyleLbl="alignNode1" presStyleIdx="21" presStyleCnt="35"/>
      <dgm:spPr>
        <a:solidFill>
          <a:srgbClr val="03224C"/>
        </a:solidFill>
      </dgm:spPr>
    </dgm:pt>
    <dgm:pt modelId="{9845BE4B-70CA-194E-88E8-964E5B9C04C7}" type="pres">
      <dgm:prSet presAssocID="{8D8EC2FF-AC40-1A47-9CC2-2A6507209EEA}" presName="parallelogram2" presStyleLbl="alignNode1" presStyleIdx="22" presStyleCnt="35"/>
      <dgm:spPr>
        <a:solidFill>
          <a:srgbClr val="66CCCC"/>
        </a:solidFill>
      </dgm:spPr>
    </dgm:pt>
    <dgm:pt modelId="{5223DFA6-F5AD-9E40-829B-F38E9749CCB2}" type="pres">
      <dgm:prSet presAssocID="{8D8EC2FF-AC40-1A47-9CC2-2A6507209EEA}" presName="parallelogram3" presStyleLbl="alignNode1" presStyleIdx="23" presStyleCnt="35"/>
      <dgm:spPr>
        <a:solidFill>
          <a:srgbClr val="03224C"/>
        </a:solidFill>
      </dgm:spPr>
    </dgm:pt>
    <dgm:pt modelId="{434A63CB-5C63-8446-A282-B968069C0E4F}" type="pres">
      <dgm:prSet presAssocID="{8D8EC2FF-AC40-1A47-9CC2-2A6507209EEA}" presName="parallelogram4" presStyleLbl="alignNode1" presStyleIdx="24" presStyleCnt="35"/>
      <dgm:spPr>
        <a:solidFill>
          <a:srgbClr val="66CCCC"/>
        </a:solidFill>
      </dgm:spPr>
    </dgm:pt>
    <dgm:pt modelId="{09499E69-8045-714C-8D79-1E4D0B434641}" type="pres">
      <dgm:prSet presAssocID="{8D8EC2FF-AC40-1A47-9CC2-2A6507209EEA}" presName="parallelogram5" presStyleLbl="alignNode1" presStyleIdx="25" presStyleCnt="35"/>
      <dgm:spPr>
        <a:solidFill>
          <a:srgbClr val="03224C"/>
        </a:solidFill>
      </dgm:spPr>
    </dgm:pt>
    <dgm:pt modelId="{44471BD6-9343-5D4E-9FD5-CEB94EAF52A1}" type="pres">
      <dgm:prSet presAssocID="{8D8EC2FF-AC40-1A47-9CC2-2A6507209EEA}" presName="parallelogram6" presStyleLbl="alignNode1" presStyleIdx="26" presStyleCnt="35"/>
      <dgm:spPr>
        <a:solidFill>
          <a:srgbClr val="66CCCC"/>
        </a:solidFill>
      </dgm:spPr>
    </dgm:pt>
    <dgm:pt modelId="{4D984329-5D18-934D-ADEF-BD92D61DA71A}" type="pres">
      <dgm:prSet presAssocID="{8D8EC2FF-AC40-1A47-9CC2-2A6507209EEA}" presName="parallelogram7" presStyleLbl="alignNode1" presStyleIdx="27" presStyleCnt="35"/>
      <dgm:spPr>
        <a:solidFill>
          <a:srgbClr val="03224C"/>
        </a:solidFill>
      </dgm:spPr>
    </dgm:pt>
    <dgm:pt modelId="{FF842C47-75BB-A740-81D3-2FED482A609C}" type="pres">
      <dgm:prSet presAssocID="{8EA764A9-E431-404F-9EA9-4D85D175BF73}" presName="sibTrans" presStyleCnt="0"/>
      <dgm:spPr/>
    </dgm:pt>
    <dgm:pt modelId="{720852BD-CDEB-EA4F-8791-6460B36362BD}" type="pres">
      <dgm:prSet presAssocID="{F16277A6-9B14-6946-B90A-79561F2D8AD0}" presName="parenttextcomposite" presStyleCnt="0"/>
      <dgm:spPr/>
    </dgm:pt>
    <dgm:pt modelId="{D5D1DDE9-F980-6249-A7BB-7BABF4AA5871}" type="pres">
      <dgm:prSet presAssocID="{F16277A6-9B14-6946-B90A-79561F2D8AD0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1D2711-B76D-DB42-810D-F737165B2E2D}" type="pres">
      <dgm:prSet presAssocID="{F16277A6-9B14-6946-B90A-79561F2D8AD0}" presName="parallelogramComposite" presStyleCnt="0"/>
      <dgm:spPr/>
    </dgm:pt>
    <dgm:pt modelId="{BF48B92B-5E3C-4B4F-B919-E7FF19DFB9EB}" type="pres">
      <dgm:prSet presAssocID="{F16277A6-9B14-6946-B90A-79561F2D8AD0}" presName="parallelogram1" presStyleLbl="alignNode1" presStyleIdx="28" presStyleCnt="35"/>
      <dgm:spPr>
        <a:solidFill>
          <a:srgbClr val="03224C"/>
        </a:solidFill>
      </dgm:spPr>
    </dgm:pt>
    <dgm:pt modelId="{5E435699-915B-3A43-9B29-C08906C969F3}" type="pres">
      <dgm:prSet presAssocID="{F16277A6-9B14-6946-B90A-79561F2D8AD0}" presName="parallelogram2" presStyleLbl="alignNode1" presStyleIdx="29" presStyleCnt="35"/>
      <dgm:spPr>
        <a:solidFill>
          <a:srgbClr val="66CCCC"/>
        </a:solidFill>
      </dgm:spPr>
    </dgm:pt>
    <dgm:pt modelId="{4CCD8A74-F509-524E-837F-921C6F5C6D14}" type="pres">
      <dgm:prSet presAssocID="{F16277A6-9B14-6946-B90A-79561F2D8AD0}" presName="parallelogram3" presStyleLbl="alignNode1" presStyleIdx="30" presStyleCnt="35"/>
      <dgm:spPr>
        <a:solidFill>
          <a:srgbClr val="03224C"/>
        </a:solidFill>
      </dgm:spPr>
    </dgm:pt>
    <dgm:pt modelId="{C7655609-61A3-9440-B346-050BC84BC9A7}" type="pres">
      <dgm:prSet presAssocID="{F16277A6-9B14-6946-B90A-79561F2D8AD0}" presName="parallelogram4" presStyleLbl="alignNode1" presStyleIdx="31" presStyleCnt="35"/>
      <dgm:spPr>
        <a:solidFill>
          <a:srgbClr val="66CCCC"/>
        </a:solidFill>
      </dgm:spPr>
    </dgm:pt>
    <dgm:pt modelId="{C229C7CF-3BF6-C248-BBF0-77C11EB17164}" type="pres">
      <dgm:prSet presAssocID="{F16277A6-9B14-6946-B90A-79561F2D8AD0}" presName="parallelogram5" presStyleLbl="alignNode1" presStyleIdx="32" presStyleCnt="35"/>
      <dgm:spPr>
        <a:solidFill>
          <a:srgbClr val="03224C"/>
        </a:solidFill>
      </dgm:spPr>
    </dgm:pt>
    <dgm:pt modelId="{0A9B3859-1975-3E44-85E1-F0F50CCCB7C9}" type="pres">
      <dgm:prSet presAssocID="{F16277A6-9B14-6946-B90A-79561F2D8AD0}" presName="parallelogram6" presStyleLbl="alignNode1" presStyleIdx="33" presStyleCnt="35"/>
      <dgm:spPr>
        <a:solidFill>
          <a:srgbClr val="66CCCC"/>
        </a:solidFill>
      </dgm:spPr>
    </dgm:pt>
    <dgm:pt modelId="{88DF36B0-AD6D-104B-865E-3A2F7C0E9FA9}" type="pres">
      <dgm:prSet presAssocID="{F16277A6-9B14-6946-B90A-79561F2D8AD0}" presName="parallelogram7" presStyleLbl="alignNode1" presStyleIdx="34" presStyleCnt="35"/>
      <dgm:spPr>
        <a:solidFill>
          <a:srgbClr val="03224C"/>
        </a:solidFill>
      </dgm:spPr>
    </dgm:pt>
  </dgm:ptLst>
  <dgm:cxnLst>
    <dgm:cxn modelId="{08471F7A-59E3-4F4E-B700-29AB33315E06}" srcId="{75597721-D12A-AA4D-888B-ED7E13D26F79}" destId="{829F8531-3F76-2145-96E4-0CB5B83367C4}" srcOrd="0" destOrd="0" parTransId="{68B04DEB-5C92-3243-8AAF-5EAD6340FEA7}" sibTransId="{D20BE795-4637-1E47-8C14-F32F8236E929}"/>
    <dgm:cxn modelId="{444D7D79-54CB-F24A-B669-26692F0D1E2B}" srcId="{75597721-D12A-AA4D-888B-ED7E13D26F79}" destId="{F026CED6-D949-914B-A464-57C3E8723AE2}" srcOrd="2" destOrd="0" parTransId="{8AB9281E-6B98-0647-A524-53EC0F34495F}" sibTransId="{DEF5D923-D535-2A41-B14B-2134D813FB19}"/>
    <dgm:cxn modelId="{C9D32EA8-8D11-ED43-AA6C-69175A5F4D07}" srcId="{75597721-D12A-AA4D-888B-ED7E13D26F79}" destId="{F16277A6-9B14-6946-B90A-79561F2D8AD0}" srcOrd="4" destOrd="0" parTransId="{9D4F5A7F-0403-ED46-8AE0-B1024B3FEE21}" sibTransId="{49A1C91D-6C58-244B-B08F-87E6187DCDAF}"/>
    <dgm:cxn modelId="{3F7F17FE-6B0A-C44A-8E8E-796FE46C1562}" srcId="{75597721-D12A-AA4D-888B-ED7E13D26F79}" destId="{8D8EC2FF-AC40-1A47-9CC2-2A6507209EEA}" srcOrd="3" destOrd="0" parTransId="{8A0CFC34-D152-E346-A234-B980F15F62C3}" sibTransId="{8EA764A9-E431-404F-9EA9-4D85D175BF73}"/>
    <dgm:cxn modelId="{97AD4B1A-A599-0A49-AD93-974DAF6E1B1A}" type="presOf" srcId="{F026CED6-D949-914B-A464-57C3E8723AE2}" destId="{E64CFF21-76C5-9941-B8D8-1890E05B8E1A}" srcOrd="0" destOrd="0" presId="urn:microsoft.com/office/officeart/2008/layout/VerticalAccentList"/>
    <dgm:cxn modelId="{4553C1CB-FAAD-684C-AEDB-3FB9AEBDB27B}" type="presOf" srcId="{829F8531-3F76-2145-96E4-0CB5B83367C4}" destId="{286245B8-DD2D-8F4F-87DC-4611DBCCF134}" srcOrd="0" destOrd="0" presId="urn:microsoft.com/office/officeart/2008/layout/VerticalAccentList"/>
    <dgm:cxn modelId="{92B4E3EA-FF98-C94D-953F-A84BA12F5BB6}" type="presOf" srcId="{8D8EC2FF-AC40-1A47-9CC2-2A6507209EEA}" destId="{EAAEE0BD-691B-C84A-B68E-DB4F32A8A96C}" srcOrd="0" destOrd="0" presId="urn:microsoft.com/office/officeart/2008/layout/VerticalAccentList"/>
    <dgm:cxn modelId="{A37B8583-5ABB-1C4E-AFA6-EF8E5906D60A}" type="presOf" srcId="{E98B1338-D738-3449-8845-A614AB5AD5FF}" destId="{F0A607E6-3EA7-3A4D-9618-43DD9E04D778}" srcOrd="0" destOrd="0" presId="urn:microsoft.com/office/officeart/2008/layout/VerticalAccentList"/>
    <dgm:cxn modelId="{384C12D6-A2B7-9A4C-AAB1-70DAD409599C}" srcId="{75597721-D12A-AA4D-888B-ED7E13D26F79}" destId="{E98B1338-D738-3449-8845-A614AB5AD5FF}" srcOrd="1" destOrd="0" parTransId="{67EC04A9-D8A7-9949-90CD-E01CB61C2A2A}" sibTransId="{7A746B66-9F81-B04B-9C9F-644C516852CC}"/>
    <dgm:cxn modelId="{F5B20980-B3AB-B641-BF0B-D9543B3A8197}" type="presOf" srcId="{F16277A6-9B14-6946-B90A-79561F2D8AD0}" destId="{D5D1DDE9-F980-6249-A7BB-7BABF4AA5871}" srcOrd="0" destOrd="0" presId="urn:microsoft.com/office/officeart/2008/layout/VerticalAccentList"/>
    <dgm:cxn modelId="{8C8D0FB7-B71E-C643-ABAB-5E67AA744FA2}" type="presOf" srcId="{75597721-D12A-AA4D-888B-ED7E13D26F79}" destId="{9D538E4C-D694-FA47-B055-E974B0E6E82B}" srcOrd="0" destOrd="0" presId="urn:microsoft.com/office/officeart/2008/layout/VerticalAccentList"/>
    <dgm:cxn modelId="{43D41E3E-E322-3444-B22C-BEBEE6AD1D5D}" type="presParOf" srcId="{9D538E4C-D694-FA47-B055-E974B0E6E82B}" destId="{AF0851B6-083C-1C40-9B5C-3FFCF4EF35F6}" srcOrd="0" destOrd="0" presId="urn:microsoft.com/office/officeart/2008/layout/VerticalAccentList"/>
    <dgm:cxn modelId="{C03FD07C-16E9-F846-88AD-EB4A4C0C2A25}" type="presParOf" srcId="{AF0851B6-083C-1C40-9B5C-3FFCF4EF35F6}" destId="{286245B8-DD2D-8F4F-87DC-4611DBCCF134}" srcOrd="0" destOrd="0" presId="urn:microsoft.com/office/officeart/2008/layout/VerticalAccentList"/>
    <dgm:cxn modelId="{721FD96C-63EB-0441-A1C0-AA90CB86D324}" type="presParOf" srcId="{9D538E4C-D694-FA47-B055-E974B0E6E82B}" destId="{D3D9702C-9147-5F4D-9569-55B123D3071D}" srcOrd="1" destOrd="0" presId="urn:microsoft.com/office/officeart/2008/layout/VerticalAccentList"/>
    <dgm:cxn modelId="{8F2CEE92-67B1-2046-91F4-C3B21046F137}" type="presParOf" srcId="{D3D9702C-9147-5F4D-9569-55B123D3071D}" destId="{D9787066-2112-EC49-956C-0B8D47C448FE}" srcOrd="0" destOrd="0" presId="urn:microsoft.com/office/officeart/2008/layout/VerticalAccentList"/>
    <dgm:cxn modelId="{AC65EDB9-0BCB-8145-AF03-72D3E571FE2C}" type="presParOf" srcId="{D3D9702C-9147-5F4D-9569-55B123D3071D}" destId="{FA343816-5BBB-F54C-ABEA-7197048FDFFF}" srcOrd="1" destOrd="0" presId="urn:microsoft.com/office/officeart/2008/layout/VerticalAccentList"/>
    <dgm:cxn modelId="{75245B36-CF2E-FA46-A2B9-0439529F2663}" type="presParOf" srcId="{D3D9702C-9147-5F4D-9569-55B123D3071D}" destId="{E0E7AC63-50CB-DB49-BBEE-8D42711989F0}" srcOrd="2" destOrd="0" presId="urn:microsoft.com/office/officeart/2008/layout/VerticalAccentList"/>
    <dgm:cxn modelId="{49285155-9F66-F644-ABEC-10774AF50F4B}" type="presParOf" srcId="{D3D9702C-9147-5F4D-9569-55B123D3071D}" destId="{EB9D85F7-D5BF-9E47-8105-903CDBA1A6F0}" srcOrd="3" destOrd="0" presId="urn:microsoft.com/office/officeart/2008/layout/VerticalAccentList"/>
    <dgm:cxn modelId="{70A896D2-DABE-184C-84F8-FDAA6F161AFD}" type="presParOf" srcId="{D3D9702C-9147-5F4D-9569-55B123D3071D}" destId="{8339FCC3-5D71-4C42-BCE8-CF66923DB488}" srcOrd="4" destOrd="0" presId="urn:microsoft.com/office/officeart/2008/layout/VerticalAccentList"/>
    <dgm:cxn modelId="{A82643FB-D4DE-7749-B4F8-8E9A443321AE}" type="presParOf" srcId="{D3D9702C-9147-5F4D-9569-55B123D3071D}" destId="{5655AD33-4E91-6E44-AE4D-797922C388BD}" srcOrd="5" destOrd="0" presId="urn:microsoft.com/office/officeart/2008/layout/VerticalAccentList"/>
    <dgm:cxn modelId="{70F447D9-8F6F-A445-8102-3AF0C158B7E6}" type="presParOf" srcId="{D3D9702C-9147-5F4D-9569-55B123D3071D}" destId="{0F89F011-8FE9-E346-A438-AAD059717360}" srcOrd="6" destOrd="0" presId="urn:microsoft.com/office/officeart/2008/layout/VerticalAccentList"/>
    <dgm:cxn modelId="{69011182-4250-A442-B13B-B72E66EB8D33}" type="presParOf" srcId="{9D538E4C-D694-FA47-B055-E974B0E6E82B}" destId="{221A71EB-7F5E-0D4E-9EB9-FB2FFDC10CCA}" srcOrd="2" destOrd="0" presId="urn:microsoft.com/office/officeart/2008/layout/VerticalAccentList"/>
    <dgm:cxn modelId="{2CFA6D8A-DA96-E04D-A5A1-BE020227A5D6}" type="presParOf" srcId="{9D538E4C-D694-FA47-B055-E974B0E6E82B}" destId="{9CA86AF5-3B12-214C-9836-C486151265E7}" srcOrd="3" destOrd="0" presId="urn:microsoft.com/office/officeart/2008/layout/VerticalAccentList"/>
    <dgm:cxn modelId="{053E3690-C150-8C46-91D8-43782B57A2D9}" type="presParOf" srcId="{9CA86AF5-3B12-214C-9836-C486151265E7}" destId="{F0A607E6-3EA7-3A4D-9618-43DD9E04D778}" srcOrd="0" destOrd="0" presId="urn:microsoft.com/office/officeart/2008/layout/VerticalAccentList"/>
    <dgm:cxn modelId="{EEF64E83-07A5-A54E-A7C2-DE9360C5A386}" type="presParOf" srcId="{9D538E4C-D694-FA47-B055-E974B0E6E82B}" destId="{ECDCE393-F932-9644-841D-B1961B02807D}" srcOrd="4" destOrd="0" presId="urn:microsoft.com/office/officeart/2008/layout/VerticalAccentList"/>
    <dgm:cxn modelId="{6BA80AFD-D76F-DF45-85D8-04EFAA0BC80F}" type="presParOf" srcId="{ECDCE393-F932-9644-841D-B1961B02807D}" destId="{81A53FF1-C71A-CD42-A631-EDB6DF031230}" srcOrd="0" destOrd="0" presId="urn:microsoft.com/office/officeart/2008/layout/VerticalAccentList"/>
    <dgm:cxn modelId="{0BA415FE-2378-4243-AA94-4410C36B2F9D}" type="presParOf" srcId="{ECDCE393-F932-9644-841D-B1961B02807D}" destId="{725154BF-E772-2848-A2EB-34F99770ED33}" srcOrd="1" destOrd="0" presId="urn:microsoft.com/office/officeart/2008/layout/VerticalAccentList"/>
    <dgm:cxn modelId="{3854953E-0127-0B4B-984E-7E37FB09D18A}" type="presParOf" srcId="{ECDCE393-F932-9644-841D-B1961B02807D}" destId="{7D83E00D-91A7-2F4E-B9A9-E47B95532559}" srcOrd="2" destOrd="0" presId="urn:microsoft.com/office/officeart/2008/layout/VerticalAccentList"/>
    <dgm:cxn modelId="{C132FD92-9E64-E048-8249-FD12648F2C8F}" type="presParOf" srcId="{ECDCE393-F932-9644-841D-B1961B02807D}" destId="{06E7271A-675E-5F42-A0D6-685E2A022C1D}" srcOrd="3" destOrd="0" presId="urn:microsoft.com/office/officeart/2008/layout/VerticalAccentList"/>
    <dgm:cxn modelId="{BE9255B8-91DE-ED40-8CCE-CC3995820687}" type="presParOf" srcId="{ECDCE393-F932-9644-841D-B1961B02807D}" destId="{FB051E00-DEA6-C548-A647-E46902D61B18}" srcOrd="4" destOrd="0" presId="urn:microsoft.com/office/officeart/2008/layout/VerticalAccentList"/>
    <dgm:cxn modelId="{6F93AF35-C84E-4D4E-9A6B-FC2375546005}" type="presParOf" srcId="{ECDCE393-F932-9644-841D-B1961B02807D}" destId="{3F5D6A77-8D66-D741-A2EB-96FE1A8458A2}" srcOrd="5" destOrd="0" presId="urn:microsoft.com/office/officeart/2008/layout/VerticalAccentList"/>
    <dgm:cxn modelId="{AB88E420-CF47-FC4E-B006-F665913EF151}" type="presParOf" srcId="{ECDCE393-F932-9644-841D-B1961B02807D}" destId="{1237EB5C-A02B-AA48-AF71-9575A5310D07}" srcOrd="6" destOrd="0" presId="urn:microsoft.com/office/officeart/2008/layout/VerticalAccentList"/>
    <dgm:cxn modelId="{156D91B9-EBF5-5849-8242-A9A3CC098FF5}" type="presParOf" srcId="{9D538E4C-D694-FA47-B055-E974B0E6E82B}" destId="{7DC5C0D8-DC36-1C43-A928-490FAE7E44F3}" srcOrd="5" destOrd="0" presId="urn:microsoft.com/office/officeart/2008/layout/VerticalAccentList"/>
    <dgm:cxn modelId="{EB73BCED-626C-D349-925C-BFE35B264858}" type="presParOf" srcId="{9D538E4C-D694-FA47-B055-E974B0E6E82B}" destId="{320EC0CD-97BA-0F43-883D-8DE2926B5EB2}" srcOrd="6" destOrd="0" presId="urn:microsoft.com/office/officeart/2008/layout/VerticalAccentList"/>
    <dgm:cxn modelId="{C04F0869-58BC-A942-9EB0-1611EEF6FECA}" type="presParOf" srcId="{320EC0CD-97BA-0F43-883D-8DE2926B5EB2}" destId="{E64CFF21-76C5-9941-B8D8-1890E05B8E1A}" srcOrd="0" destOrd="0" presId="urn:microsoft.com/office/officeart/2008/layout/VerticalAccentList"/>
    <dgm:cxn modelId="{646DA527-F0CD-9C4C-B726-FC25873638F3}" type="presParOf" srcId="{9D538E4C-D694-FA47-B055-E974B0E6E82B}" destId="{71BB7523-5801-EE44-B655-497215776770}" srcOrd="7" destOrd="0" presId="urn:microsoft.com/office/officeart/2008/layout/VerticalAccentList"/>
    <dgm:cxn modelId="{6A56990C-16E2-9C41-A6C9-A84561A52D7F}" type="presParOf" srcId="{71BB7523-5801-EE44-B655-497215776770}" destId="{79D4D946-0E2E-7E4C-B16E-9662526C74B4}" srcOrd="0" destOrd="0" presId="urn:microsoft.com/office/officeart/2008/layout/VerticalAccentList"/>
    <dgm:cxn modelId="{5FB4DE94-46C5-5A45-AFAE-7129C182714A}" type="presParOf" srcId="{71BB7523-5801-EE44-B655-497215776770}" destId="{7B95D120-0ED0-4247-9723-4F38CECD020B}" srcOrd="1" destOrd="0" presId="urn:microsoft.com/office/officeart/2008/layout/VerticalAccentList"/>
    <dgm:cxn modelId="{04E40F87-4E29-0C43-BF8B-00C4DA103FB0}" type="presParOf" srcId="{71BB7523-5801-EE44-B655-497215776770}" destId="{027E6710-A4E4-2D44-8034-E5528CDED8C8}" srcOrd="2" destOrd="0" presId="urn:microsoft.com/office/officeart/2008/layout/VerticalAccentList"/>
    <dgm:cxn modelId="{FD4C4BF2-CCBC-FC4F-933E-AD4E52FC89C9}" type="presParOf" srcId="{71BB7523-5801-EE44-B655-497215776770}" destId="{8E3C5313-ADDC-FD4C-AB72-91C073F0DEE8}" srcOrd="3" destOrd="0" presId="urn:microsoft.com/office/officeart/2008/layout/VerticalAccentList"/>
    <dgm:cxn modelId="{6805DF79-C0BC-4543-9202-3ABF0AE1A4B4}" type="presParOf" srcId="{71BB7523-5801-EE44-B655-497215776770}" destId="{8215831E-4144-B64F-B7C8-3D8E0AA33D1A}" srcOrd="4" destOrd="0" presId="urn:microsoft.com/office/officeart/2008/layout/VerticalAccentList"/>
    <dgm:cxn modelId="{92F17BB3-D8B4-0C46-A539-2FC50C3ABE56}" type="presParOf" srcId="{71BB7523-5801-EE44-B655-497215776770}" destId="{DCE84872-DAC1-E744-979A-1DF06378230A}" srcOrd="5" destOrd="0" presId="urn:microsoft.com/office/officeart/2008/layout/VerticalAccentList"/>
    <dgm:cxn modelId="{29DEBB2C-AECB-C84F-A781-351B8D111709}" type="presParOf" srcId="{71BB7523-5801-EE44-B655-497215776770}" destId="{7E0D8430-AEC7-E040-8A5C-0FC5DABB7993}" srcOrd="6" destOrd="0" presId="urn:microsoft.com/office/officeart/2008/layout/VerticalAccentList"/>
    <dgm:cxn modelId="{19096355-7EC1-A647-9465-D6D235DFE82C}" type="presParOf" srcId="{9D538E4C-D694-FA47-B055-E974B0E6E82B}" destId="{57EA89EC-FA3D-4C49-B6A5-D54388607654}" srcOrd="8" destOrd="0" presId="urn:microsoft.com/office/officeart/2008/layout/VerticalAccentList"/>
    <dgm:cxn modelId="{9CBB9952-2812-1948-AF0F-C1682C186552}" type="presParOf" srcId="{9D538E4C-D694-FA47-B055-E974B0E6E82B}" destId="{1111285A-7811-FD44-B3D6-C7248871BE6D}" srcOrd="9" destOrd="0" presId="urn:microsoft.com/office/officeart/2008/layout/VerticalAccentList"/>
    <dgm:cxn modelId="{3785C8BA-0FCC-EB43-A7A5-4956B795E189}" type="presParOf" srcId="{1111285A-7811-FD44-B3D6-C7248871BE6D}" destId="{EAAEE0BD-691B-C84A-B68E-DB4F32A8A96C}" srcOrd="0" destOrd="0" presId="urn:microsoft.com/office/officeart/2008/layout/VerticalAccentList"/>
    <dgm:cxn modelId="{BEDEEA96-2AEA-0D47-9293-3E929EEA4F39}" type="presParOf" srcId="{9D538E4C-D694-FA47-B055-E974B0E6E82B}" destId="{106ACE19-8F38-8C4B-8CC3-5D32755F2D14}" srcOrd="10" destOrd="0" presId="urn:microsoft.com/office/officeart/2008/layout/VerticalAccentList"/>
    <dgm:cxn modelId="{C363BD70-7465-9B4B-9926-EB324D5800B2}" type="presParOf" srcId="{106ACE19-8F38-8C4B-8CC3-5D32755F2D14}" destId="{9B25A75F-A7D4-3144-91EB-6E6D631F074B}" srcOrd="0" destOrd="0" presId="urn:microsoft.com/office/officeart/2008/layout/VerticalAccentList"/>
    <dgm:cxn modelId="{73242B55-F217-AC48-8CC5-96D49BAA2D34}" type="presParOf" srcId="{106ACE19-8F38-8C4B-8CC3-5D32755F2D14}" destId="{9845BE4B-70CA-194E-88E8-964E5B9C04C7}" srcOrd="1" destOrd="0" presId="urn:microsoft.com/office/officeart/2008/layout/VerticalAccentList"/>
    <dgm:cxn modelId="{1DB20A8B-2742-1641-A764-35B8AECDCF32}" type="presParOf" srcId="{106ACE19-8F38-8C4B-8CC3-5D32755F2D14}" destId="{5223DFA6-F5AD-9E40-829B-F38E9749CCB2}" srcOrd="2" destOrd="0" presId="urn:microsoft.com/office/officeart/2008/layout/VerticalAccentList"/>
    <dgm:cxn modelId="{726A0773-E4DD-7042-A297-B461823563B7}" type="presParOf" srcId="{106ACE19-8F38-8C4B-8CC3-5D32755F2D14}" destId="{434A63CB-5C63-8446-A282-B968069C0E4F}" srcOrd="3" destOrd="0" presId="urn:microsoft.com/office/officeart/2008/layout/VerticalAccentList"/>
    <dgm:cxn modelId="{08BEEEB5-3441-2444-80C1-054848EE693E}" type="presParOf" srcId="{106ACE19-8F38-8C4B-8CC3-5D32755F2D14}" destId="{09499E69-8045-714C-8D79-1E4D0B434641}" srcOrd="4" destOrd="0" presId="urn:microsoft.com/office/officeart/2008/layout/VerticalAccentList"/>
    <dgm:cxn modelId="{39FE1081-2A67-9A4D-8C8B-759DAFC2CA5D}" type="presParOf" srcId="{106ACE19-8F38-8C4B-8CC3-5D32755F2D14}" destId="{44471BD6-9343-5D4E-9FD5-CEB94EAF52A1}" srcOrd="5" destOrd="0" presId="urn:microsoft.com/office/officeart/2008/layout/VerticalAccentList"/>
    <dgm:cxn modelId="{935DF565-6866-4C4B-982E-E6BBE68A9498}" type="presParOf" srcId="{106ACE19-8F38-8C4B-8CC3-5D32755F2D14}" destId="{4D984329-5D18-934D-ADEF-BD92D61DA71A}" srcOrd="6" destOrd="0" presId="urn:microsoft.com/office/officeart/2008/layout/VerticalAccentList"/>
    <dgm:cxn modelId="{14AFB951-814A-0046-8529-A6243A70B158}" type="presParOf" srcId="{9D538E4C-D694-FA47-B055-E974B0E6E82B}" destId="{FF842C47-75BB-A740-81D3-2FED482A609C}" srcOrd="11" destOrd="0" presId="urn:microsoft.com/office/officeart/2008/layout/VerticalAccentList"/>
    <dgm:cxn modelId="{56366629-4E8C-EB42-ABDE-7370A0304E72}" type="presParOf" srcId="{9D538E4C-D694-FA47-B055-E974B0E6E82B}" destId="{720852BD-CDEB-EA4F-8791-6460B36362BD}" srcOrd="12" destOrd="0" presId="urn:microsoft.com/office/officeart/2008/layout/VerticalAccentList"/>
    <dgm:cxn modelId="{98E715A0-1DA6-174A-AB8F-12959F64CE88}" type="presParOf" srcId="{720852BD-CDEB-EA4F-8791-6460B36362BD}" destId="{D5D1DDE9-F980-6249-A7BB-7BABF4AA5871}" srcOrd="0" destOrd="0" presId="urn:microsoft.com/office/officeart/2008/layout/VerticalAccentList"/>
    <dgm:cxn modelId="{DEC24E76-36A7-5E44-BE1A-9EF7C6180585}" type="presParOf" srcId="{9D538E4C-D694-FA47-B055-E974B0E6E82B}" destId="{291D2711-B76D-DB42-810D-F737165B2E2D}" srcOrd="13" destOrd="0" presId="urn:microsoft.com/office/officeart/2008/layout/VerticalAccentList"/>
    <dgm:cxn modelId="{8E098EBD-D431-6042-BC57-6C5ED8001C58}" type="presParOf" srcId="{291D2711-B76D-DB42-810D-F737165B2E2D}" destId="{BF48B92B-5E3C-4B4F-B919-E7FF19DFB9EB}" srcOrd="0" destOrd="0" presId="urn:microsoft.com/office/officeart/2008/layout/VerticalAccentList"/>
    <dgm:cxn modelId="{ADAD7F47-1FF0-DF4C-B271-CD2A77577A45}" type="presParOf" srcId="{291D2711-B76D-DB42-810D-F737165B2E2D}" destId="{5E435699-915B-3A43-9B29-C08906C969F3}" srcOrd="1" destOrd="0" presId="urn:microsoft.com/office/officeart/2008/layout/VerticalAccentList"/>
    <dgm:cxn modelId="{E0D60D52-1AC3-8943-9CA4-6D673875D317}" type="presParOf" srcId="{291D2711-B76D-DB42-810D-F737165B2E2D}" destId="{4CCD8A74-F509-524E-837F-921C6F5C6D14}" srcOrd="2" destOrd="0" presId="urn:microsoft.com/office/officeart/2008/layout/VerticalAccentList"/>
    <dgm:cxn modelId="{B69007CA-D5D9-E647-9E47-4BF658C23E21}" type="presParOf" srcId="{291D2711-B76D-DB42-810D-F737165B2E2D}" destId="{C7655609-61A3-9440-B346-050BC84BC9A7}" srcOrd="3" destOrd="0" presId="urn:microsoft.com/office/officeart/2008/layout/VerticalAccentList"/>
    <dgm:cxn modelId="{AFEACC82-B6EE-DB41-8AD5-55DB0AAFED99}" type="presParOf" srcId="{291D2711-B76D-DB42-810D-F737165B2E2D}" destId="{C229C7CF-3BF6-C248-BBF0-77C11EB17164}" srcOrd="4" destOrd="0" presId="urn:microsoft.com/office/officeart/2008/layout/VerticalAccentList"/>
    <dgm:cxn modelId="{938F4E2D-F1BF-0D43-ABA5-CD5C5B5B9975}" type="presParOf" srcId="{291D2711-B76D-DB42-810D-F737165B2E2D}" destId="{0A9B3859-1975-3E44-85E1-F0F50CCCB7C9}" srcOrd="5" destOrd="0" presId="urn:microsoft.com/office/officeart/2008/layout/VerticalAccentList"/>
    <dgm:cxn modelId="{85D67FCE-794B-B747-8DB0-93E40623AF87}" type="presParOf" srcId="{291D2711-B76D-DB42-810D-F737165B2E2D}" destId="{88DF36B0-AD6D-104B-865E-3A2F7C0E9FA9}" srcOrd="6" destOrd="0" presId="urn:microsoft.com/office/officeart/2008/layout/VerticalAccentList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fr-FR" sz="1200" b="1" noProof="0" dirty="0" smtClean="0">
              <a:solidFill>
                <a:schemeClr val="bg1"/>
              </a:solidFill>
            </a:rPr>
            <a:t>Récupération des données historiques</a:t>
          </a:r>
          <a:endParaRPr lang="fr-FR" sz="1200" b="1" noProof="0" dirty="0">
            <a:solidFill>
              <a:schemeClr val="bg1"/>
            </a:solidFill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fr-FR" sz="1200" b="1" noProof="0" dirty="0" smtClean="0">
              <a:solidFill>
                <a:schemeClr val="bg1"/>
              </a:solidFill>
            </a:rPr>
            <a:t>Quick-</a:t>
          </a:r>
          <a:r>
            <a:rPr lang="fr-FR" sz="1200" b="1" noProof="0" dirty="0" err="1" smtClean="0">
              <a:solidFill>
                <a:schemeClr val="bg1"/>
              </a:solidFill>
            </a:rPr>
            <a:t>Wins</a:t>
          </a:r>
          <a:endParaRPr lang="fr-FR" sz="1200" b="1" noProof="0" dirty="0">
            <a:solidFill>
              <a:schemeClr val="bg1"/>
            </a:solidFill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fr-FR" sz="1200" b="1" noProof="0" dirty="0" smtClean="0">
              <a:solidFill>
                <a:schemeClr val="bg1"/>
              </a:solidFill>
            </a:rPr>
            <a:t>Bilan des tests</a:t>
          </a:r>
          <a:endParaRPr lang="fr-FR" sz="1200" b="1" noProof="0" dirty="0">
            <a:solidFill>
              <a:schemeClr val="bg1"/>
            </a:solidFill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fr-FR" noProof="0" dirty="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fr-FR" noProof="0" dirty="0"/>
        </a:p>
      </dgm:t>
    </dgm:pt>
    <dgm:pt modelId="{8C92A023-B595-4B7E-9FD1-86305B47363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fr-FR" sz="1200" b="1" noProof="0" dirty="0" smtClean="0">
              <a:solidFill>
                <a:schemeClr val="bg1"/>
              </a:solidFill>
            </a:rPr>
            <a:t>Etude de l’élasticité-prix</a:t>
          </a:r>
          <a:endParaRPr lang="fr-FR" sz="1200" b="1" noProof="0" dirty="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DA32E0EA-2F91-4F5D-B7C1-6742E9F7D3B9}">
      <dgm:prSet phldrT="[Text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fr-FR" sz="1200" b="1" noProof="0" dirty="0" smtClean="0">
              <a:solidFill>
                <a:schemeClr val="accent1"/>
              </a:solidFill>
            </a:rPr>
            <a:t>Tests</a:t>
          </a:r>
          <a:endParaRPr lang="fr-FR" sz="1200" b="1" noProof="0" dirty="0">
            <a:solidFill>
              <a:schemeClr val="accent1"/>
            </a:solidFill>
          </a:endParaRPr>
        </a:p>
      </dgm:t>
    </dgm:pt>
    <dgm:pt modelId="{D02F5E71-4493-43CD-9CD7-47F29BA73576}" type="parTrans" cxnId="{06603DE3-3DA1-4377-9971-566261E40335}">
      <dgm:prSet/>
      <dgm:spPr/>
      <dgm:t>
        <a:bodyPr/>
        <a:lstStyle/>
        <a:p>
          <a:endParaRPr lang="fr-FR" noProof="0" dirty="0"/>
        </a:p>
      </dgm:t>
    </dgm:pt>
    <dgm:pt modelId="{991F331B-21DF-4CED-8B63-E0A2EA17040B}" type="sibTrans" cxnId="{06603DE3-3DA1-4377-9971-566261E40335}">
      <dgm:prSet/>
      <dgm:spPr/>
      <dgm:t>
        <a:bodyPr/>
        <a:lstStyle/>
        <a:p>
          <a:endParaRPr lang="fr-FR" noProof="0" dirty="0"/>
        </a:p>
      </dgm:t>
    </dgm:pt>
    <dgm:pt modelId="{A6B3B62F-EDA3-4221-8018-909179A2BA6B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48C5A7-11B1-4619-8D2D-7C0B3EA00BFA}" type="pres">
      <dgm:prSet presAssocID="{ABB6AAD5-BB22-443A-B98E-11707CBE16C9}" presName="arrow" presStyleLbl="bgShp" presStyleIdx="0" presStyleCnt="1" custScaleX="117647" custLinFactNeighborY="-13290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E088BE0A-76F8-4150-B7B3-D2B4916BB66A}" type="pres">
      <dgm:prSet presAssocID="{ABB6AAD5-BB22-443A-B98E-11707CBE16C9}" presName="linearProcess" presStyleCnt="0"/>
      <dgm:spPr/>
    </dgm:pt>
    <dgm:pt modelId="{26F66446-017F-4385-8006-9D47D814AE48}" type="pres">
      <dgm:prSet presAssocID="{62F3A35F-EA2B-462C-89DA-224952DBD84B}" presName="textNode" presStyleLbl="node1" presStyleIdx="0" presStyleCnt="5" custScaleY="129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67BEB-B679-4EDD-8EEF-4EB34EF4D2F1}" type="pres">
      <dgm:prSet presAssocID="{12A631F8-73E8-4437-A632-1DA4C96C2081}" presName="sibTrans" presStyleCnt="0"/>
      <dgm:spPr/>
    </dgm:pt>
    <dgm:pt modelId="{BE2F1EAE-0E56-4C5D-BB60-43F0AB0DDA06}" type="pres">
      <dgm:prSet presAssocID="{37FDA6AE-027B-4120-90CE-09301A415796}" presName="textNode" presStyleLbl="node1" presStyleIdx="1" presStyleCnt="5" custScaleY="129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EAE0D-83DA-4E84-A49B-639519EF4523}" type="pres">
      <dgm:prSet presAssocID="{AACFA7FC-124D-47F0-AAB7-D837F03A13D6}" presName="sibTrans" presStyleCnt="0"/>
      <dgm:spPr/>
    </dgm:pt>
    <dgm:pt modelId="{9E4901F2-22D8-4A1B-A2CD-AD7895CBB316}" type="pres">
      <dgm:prSet presAssocID="{8C92A023-B595-4B7E-9FD1-86305B47363F}" presName="textNode" presStyleLbl="node1" presStyleIdx="2" presStyleCnt="5" custScaleY="129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28D3C-B81A-4CB6-9E23-4F1F993224D1}" type="pres">
      <dgm:prSet presAssocID="{45610BF7-B096-4636-A867-71803911F6BC}" presName="sibTrans" presStyleCnt="0"/>
      <dgm:spPr/>
    </dgm:pt>
    <dgm:pt modelId="{0A32A955-BBAE-4BC0-B1A0-AC4701C49873}" type="pres">
      <dgm:prSet presAssocID="{DA32E0EA-2F91-4F5D-B7C1-6742E9F7D3B9}" presName="textNode" presStyleLbl="node1" presStyleIdx="3" presStyleCnt="5" custScaleY="1297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0C24E7-72BB-4FA2-B631-1D7EAC84157F}" type="pres">
      <dgm:prSet presAssocID="{991F331B-21DF-4CED-8B63-E0A2EA17040B}" presName="sibTrans" presStyleCnt="0"/>
      <dgm:spPr/>
    </dgm:pt>
    <dgm:pt modelId="{F3973C81-2114-4050-8515-9352593E0055}" type="pres">
      <dgm:prSet presAssocID="{839B389E-0F3A-4E44-B6E2-13F1399C142F}" presName="textNode" presStyleLbl="node1" presStyleIdx="4" presStyleCnt="5" custScaleY="129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1D874-1B4B-4EFF-8287-6E16B692655B}" type="presOf" srcId="{37FDA6AE-027B-4120-90CE-09301A415796}" destId="{BE2F1EAE-0E56-4C5D-BB60-43F0AB0DDA06}" srcOrd="0" destOrd="0" presId="urn:microsoft.com/office/officeart/2005/8/layout/hProcess9"/>
    <dgm:cxn modelId="{A3B196FC-9671-40D1-BD14-77F45005F2A3}" type="presOf" srcId="{ABB6AAD5-BB22-443A-B98E-11707CBE16C9}" destId="{A6B3B62F-EDA3-4221-8018-909179A2BA6B}" srcOrd="0" destOrd="0" presId="urn:microsoft.com/office/officeart/2005/8/layout/hProcess9"/>
    <dgm:cxn modelId="{CE28472A-43E6-4190-A737-C37AE62861C2}" type="presOf" srcId="{DA32E0EA-2F91-4F5D-B7C1-6742E9F7D3B9}" destId="{0A32A955-BBAE-4BC0-B1A0-AC4701C49873}" srcOrd="0" destOrd="0" presId="urn:microsoft.com/office/officeart/2005/8/layout/hProcess9"/>
    <dgm:cxn modelId="{E9F581C8-1891-4557-8FD4-140226A54CF9}" srcId="{ABB6AAD5-BB22-443A-B98E-11707CBE16C9}" destId="{839B389E-0F3A-4E44-B6E2-13F1399C142F}" srcOrd="4" destOrd="0" parTransId="{9C2D419A-4208-435A-8DFE-59E57C79B927}" sibTransId="{8F45AFFE-9FF4-4A34-B11A-ED475E2D4999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6D576404-0483-4D6D-BCA1-1EBB18872C48}" type="presOf" srcId="{839B389E-0F3A-4E44-B6E2-13F1399C142F}" destId="{F3973C81-2114-4050-8515-9352593E0055}" srcOrd="0" destOrd="0" presId="urn:microsoft.com/office/officeart/2005/8/layout/hProcess9"/>
    <dgm:cxn modelId="{06603DE3-3DA1-4377-9971-566261E40335}" srcId="{ABB6AAD5-BB22-443A-B98E-11707CBE16C9}" destId="{DA32E0EA-2F91-4F5D-B7C1-6742E9F7D3B9}" srcOrd="3" destOrd="0" parTransId="{D02F5E71-4493-43CD-9CD7-47F29BA73576}" sibTransId="{991F331B-21DF-4CED-8B63-E0A2EA17040B}"/>
    <dgm:cxn modelId="{F79F184F-4C10-49A8-9B9C-A102D894C7C6}" type="presOf" srcId="{62F3A35F-EA2B-462C-89DA-224952DBD84B}" destId="{26F66446-017F-4385-8006-9D47D814AE48}" srcOrd="0" destOrd="0" presId="urn:microsoft.com/office/officeart/2005/8/layout/hProcess9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A4DD340E-C36F-48FE-B28E-9066C6A2B354}" type="presOf" srcId="{8C92A023-B595-4B7E-9FD1-86305B47363F}" destId="{9E4901F2-22D8-4A1B-A2CD-AD7895CBB316}" srcOrd="0" destOrd="0" presId="urn:microsoft.com/office/officeart/2005/8/layout/hProcess9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AF7DA272-7BCB-4CFD-A3F9-066E3DF819C0}" type="presParOf" srcId="{A6B3B62F-EDA3-4221-8018-909179A2BA6B}" destId="{1D48C5A7-11B1-4619-8D2D-7C0B3EA00BFA}" srcOrd="0" destOrd="0" presId="urn:microsoft.com/office/officeart/2005/8/layout/hProcess9"/>
    <dgm:cxn modelId="{7650CEB4-C390-4907-8AEE-91DE9A4DCCA7}" type="presParOf" srcId="{A6B3B62F-EDA3-4221-8018-909179A2BA6B}" destId="{E088BE0A-76F8-4150-B7B3-D2B4916BB66A}" srcOrd="1" destOrd="0" presId="urn:microsoft.com/office/officeart/2005/8/layout/hProcess9"/>
    <dgm:cxn modelId="{C72448AF-8214-4856-BB13-ADEA6FE64537}" type="presParOf" srcId="{E088BE0A-76F8-4150-B7B3-D2B4916BB66A}" destId="{26F66446-017F-4385-8006-9D47D814AE48}" srcOrd="0" destOrd="0" presId="urn:microsoft.com/office/officeart/2005/8/layout/hProcess9"/>
    <dgm:cxn modelId="{E2F9283C-DCC6-4C92-BB3C-B577B4AD0C84}" type="presParOf" srcId="{E088BE0A-76F8-4150-B7B3-D2B4916BB66A}" destId="{67A67BEB-B679-4EDD-8EEF-4EB34EF4D2F1}" srcOrd="1" destOrd="0" presId="urn:microsoft.com/office/officeart/2005/8/layout/hProcess9"/>
    <dgm:cxn modelId="{E9B91BDE-51CE-4E01-A55C-6531F20B120B}" type="presParOf" srcId="{E088BE0A-76F8-4150-B7B3-D2B4916BB66A}" destId="{BE2F1EAE-0E56-4C5D-BB60-43F0AB0DDA06}" srcOrd="2" destOrd="0" presId="urn:microsoft.com/office/officeart/2005/8/layout/hProcess9"/>
    <dgm:cxn modelId="{A259192F-A5A6-48F3-9256-285FE4FC9897}" type="presParOf" srcId="{E088BE0A-76F8-4150-B7B3-D2B4916BB66A}" destId="{D29EAE0D-83DA-4E84-A49B-639519EF4523}" srcOrd="3" destOrd="0" presId="urn:microsoft.com/office/officeart/2005/8/layout/hProcess9"/>
    <dgm:cxn modelId="{5B24B10B-4C2C-4DBC-9368-AAF1A84CB2CE}" type="presParOf" srcId="{E088BE0A-76F8-4150-B7B3-D2B4916BB66A}" destId="{9E4901F2-22D8-4A1B-A2CD-AD7895CBB316}" srcOrd="4" destOrd="0" presId="urn:microsoft.com/office/officeart/2005/8/layout/hProcess9"/>
    <dgm:cxn modelId="{986418B4-49D0-424A-BEAC-93BD53A7850D}" type="presParOf" srcId="{E088BE0A-76F8-4150-B7B3-D2B4916BB66A}" destId="{97828D3C-B81A-4CB6-9E23-4F1F993224D1}" srcOrd="5" destOrd="0" presId="urn:microsoft.com/office/officeart/2005/8/layout/hProcess9"/>
    <dgm:cxn modelId="{D748D4F9-CD45-4D62-B0EE-F2536DFE6A76}" type="presParOf" srcId="{E088BE0A-76F8-4150-B7B3-D2B4916BB66A}" destId="{0A32A955-BBAE-4BC0-B1A0-AC4701C49873}" srcOrd="6" destOrd="0" presId="urn:microsoft.com/office/officeart/2005/8/layout/hProcess9"/>
    <dgm:cxn modelId="{2D5B285F-91EF-4DA9-86FA-9D5916CE3371}" type="presParOf" srcId="{E088BE0A-76F8-4150-B7B3-D2B4916BB66A}" destId="{FF0C24E7-72BB-4FA2-B631-1D7EAC84157F}" srcOrd="7" destOrd="0" presId="urn:microsoft.com/office/officeart/2005/8/layout/hProcess9"/>
    <dgm:cxn modelId="{089067BD-9BBE-48CA-BF01-519D05FB66C6}" type="presParOf" srcId="{E088BE0A-76F8-4150-B7B3-D2B4916BB66A}" destId="{F3973C81-2114-4050-8515-9352593E005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fr-FR" sz="1200" b="1" noProof="0" dirty="0" smtClean="0">
              <a:solidFill>
                <a:schemeClr val="bg1"/>
              </a:solidFill>
            </a:rPr>
            <a:t>Récupération automatique des données</a:t>
          </a:r>
          <a:endParaRPr lang="fr-FR" sz="1200" b="1" noProof="0" dirty="0">
            <a:solidFill>
              <a:schemeClr val="bg1"/>
            </a:solidFill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ln>
          <a:noFill/>
        </a:ln>
      </dgm:spPr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fr-FR" sz="1200" b="1" noProof="0" smtClean="0">
              <a:solidFill>
                <a:schemeClr val="bg1"/>
              </a:solidFill>
            </a:rPr>
            <a:t>Prévision</a:t>
          </a:r>
          <a:endParaRPr lang="fr-FR" sz="1200" b="1" noProof="0" dirty="0">
            <a:solidFill>
              <a:schemeClr val="bg1"/>
            </a:solidFill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ln>
          <a:noFill/>
        </a:ln>
      </dgm:spPr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fr-FR" sz="1200" b="1" noProof="0" dirty="0" smtClean="0">
              <a:solidFill>
                <a:schemeClr val="bg1"/>
              </a:solidFill>
            </a:rPr>
            <a:t>Suivi et mesure de la performance</a:t>
          </a:r>
          <a:endParaRPr lang="fr-FR" sz="1200" b="1" noProof="0" dirty="0">
            <a:solidFill>
              <a:schemeClr val="bg1"/>
            </a:solidFill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fr-FR" noProof="0" dirty="0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fr-FR" noProof="0" dirty="0"/>
        </a:p>
      </dgm:t>
    </dgm:pt>
    <dgm:pt modelId="{8C92A023-B595-4B7E-9FD1-86305B47363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fr-FR" sz="1200" b="1" noProof="0" dirty="0" smtClean="0">
              <a:solidFill>
                <a:schemeClr val="bg1"/>
              </a:solidFill>
            </a:rPr>
            <a:t>Interface</a:t>
          </a:r>
          <a:endParaRPr lang="fr-FR" sz="1200" b="1" noProof="0" dirty="0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ln>
          <a:noFill/>
        </a:ln>
      </dgm:spPr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fr-FR" noProof="0" dirty="0">
            <a:solidFill>
              <a:schemeClr val="bg1"/>
            </a:solidFill>
          </a:endParaRPr>
        </a:p>
      </dgm:t>
    </dgm:pt>
    <dgm:pt modelId="{DA32E0EA-2F91-4F5D-B7C1-6742E9F7D3B9}">
      <dgm:prSet phldrT="[Text]" custT="1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fr-FR" sz="1200" b="1" noProof="0" dirty="0" err="1" smtClean="0">
              <a:solidFill>
                <a:schemeClr val="accent1"/>
              </a:solidFill>
            </a:rPr>
            <a:t>Yield</a:t>
          </a:r>
          <a:r>
            <a:rPr lang="fr-FR" sz="1200" b="1" noProof="0" dirty="0" smtClean="0">
              <a:solidFill>
                <a:schemeClr val="accent1"/>
              </a:solidFill>
            </a:rPr>
            <a:t> temps réel</a:t>
          </a:r>
          <a:endParaRPr lang="fr-FR" sz="1200" b="1" noProof="0" dirty="0">
            <a:solidFill>
              <a:schemeClr val="accent1"/>
            </a:solidFill>
          </a:endParaRPr>
        </a:p>
      </dgm:t>
    </dgm:pt>
    <dgm:pt modelId="{D02F5E71-4493-43CD-9CD7-47F29BA73576}" type="parTrans" cxnId="{06603DE3-3DA1-4377-9971-566261E40335}">
      <dgm:prSet/>
      <dgm:spPr/>
      <dgm:t>
        <a:bodyPr/>
        <a:lstStyle/>
        <a:p>
          <a:endParaRPr lang="fr-FR" noProof="0" dirty="0"/>
        </a:p>
      </dgm:t>
    </dgm:pt>
    <dgm:pt modelId="{991F331B-21DF-4CED-8B63-E0A2EA17040B}" type="sibTrans" cxnId="{06603DE3-3DA1-4377-9971-566261E40335}">
      <dgm:prSet/>
      <dgm:spPr/>
      <dgm:t>
        <a:bodyPr/>
        <a:lstStyle/>
        <a:p>
          <a:endParaRPr lang="fr-FR" noProof="0" dirty="0"/>
        </a:p>
      </dgm:t>
    </dgm:pt>
    <dgm:pt modelId="{A6B3B62F-EDA3-4221-8018-909179A2BA6B}" type="pres">
      <dgm:prSet presAssocID="{ABB6AAD5-BB22-443A-B98E-11707CBE16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48C5A7-11B1-4619-8D2D-7C0B3EA00BFA}" type="pres">
      <dgm:prSet presAssocID="{ABB6AAD5-BB22-443A-B98E-11707CBE16C9}" presName="arrow" presStyleLbl="bgShp" presStyleIdx="0" presStyleCnt="1" custScaleX="117647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fr-FR"/>
        </a:p>
      </dgm:t>
    </dgm:pt>
    <dgm:pt modelId="{E088BE0A-76F8-4150-B7B3-D2B4916BB66A}" type="pres">
      <dgm:prSet presAssocID="{ABB6AAD5-BB22-443A-B98E-11707CBE16C9}" presName="linearProcess" presStyleCnt="0"/>
      <dgm:spPr/>
    </dgm:pt>
    <dgm:pt modelId="{26F66446-017F-4385-8006-9D47D814AE48}" type="pres">
      <dgm:prSet presAssocID="{62F3A35F-EA2B-462C-89DA-224952DBD84B}" presName="textNode" presStyleLbl="node1" presStyleIdx="0" presStyleCnt="5" custScaleY="129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67BEB-B679-4EDD-8EEF-4EB34EF4D2F1}" type="pres">
      <dgm:prSet presAssocID="{12A631F8-73E8-4437-A632-1DA4C96C2081}" presName="sibTrans" presStyleCnt="0"/>
      <dgm:spPr/>
    </dgm:pt>
    <dgm:pt modelId="{BE2F1EAE-0E56-4C5D-BB60-43F0AB0DDA06}" type="pres">
      <dgm:prSet presAssocID="{37FDA6AE-027B-4120-90CE-09301A415796}" presName="textNode" presStyleLbl="node1" presStyleIdx="1" presStyleCnt="5" custScaleY="129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EAE0D-83DA-4E84-A49B-639519EF4523}" type="pres">
      <dgm:prSet presAssocID="{AACFA7FC-124D-47F0-AAB7-D837F03A13D6}" presName="sibTrans" presStyleCnt="0"/>
      <dgm:spPr/>
    </dgm:pt>
    <dgm:pt modelId="{9E4901F2-22D8-4A1B-A2CD-AD7895CBB316}" type="pres">
      <dgm:prSet presAssocID="{8C92A023-B595-4B7E-9FD1-86305B47363F}" presName="textNode" presStyleLbl="node1" presStyleIdx="2" presStyleCnt="5" custScaleY="129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28D3C-B81A-4CB6-9E23-4F1F993224D1}" type="pres">
      <dgm:prSet presAssocID="{45610BF7-B096-4636-A867-71803911F6BC}" presName="sibTrans" presStyleCnt="0"/>
      <dgm:spPr/>
    </dgm:pt>
    <dgm:pt modelId="{0A32A955-BBAE-4BC0-B1A0-AC4701C49873}" type="pres">
      <dgm:prSet presAssocID="{DA32E0EA-2F91-4F5D-B7C1-6742E9F7D3B9}" presName="textNode" presStyleLbl="node1" presStyleIdx="3" presStyleCnt="5" custScaleY="1298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0C24E7-72BB-4FA2-B631-1D7EAC84157F}" type="pres">
      <dgm:prSet presAssocID="{991F331B-21DF-4CED-8B63-E0A2EA17040B}" presName="sibTrans" presStyleCnt="0"/>
      <dgm:spPr/>
    </dgm:pt>
    <dgm:pt modelId="{F3973C81-2114-4050-8515-9352593E0055}" type="pres">
      <dgm:prSet presAssocID="{839B389E-0F3A-4E44-B6E2-13F1399C142F}" presName="textNode" presStyleLbl="node1" presStyleIdx="4" presStyleCnt="5" custScaleY="129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F9116-F87D-4253-A45A-E5D0835AEB2A}" type="presOf" srcId="{839B389E-0F3A-4E44-B6E2-13F1399C142F}" destId="{F3973C81-2114-4050-8515-9352593E0055}" srcOrd="0" destOrd="0" presId="urn:microsoft.com/office/officeart/2005/8/layout/hProcess9"/>
    <dgm:cxn modelId="{E9F581C8-1891-4557-8FD4-140226A54CF9}" srcId="{ABB6AAD5-BB22-443A-B98E-11707CBE16C9}" destId="{839B389E-0F3A-4E44-B6E2-13F1399C142F}" srcOrd="4" destOrd="0" parTransId="{9C2D419A-4208-435A-8DFE-59E57C79B927}" sibTransId="{8F45AFFE-9FF4-4A34-B11A-ED475E2D4999}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06603DE3-3DA1-4377-9971-566261E40335}" srcId="{ABB6AAD5-BB22-443A-B98E-11707CBE16C9}" destId="{DA32E0EA-2F91-4F5D-B7C1-6742E9F7D3B9}" srcOrd="3" destOrd="0" parTransId="{D02F5E71-4493-43CD-9CD7-47F29BA73576}" sibTransId="{991F331B-21DF-4CED-8B63-E0A2EA17040B}"/>
    <dgm:cxn modelId="{B514B9F7-FEBD-4650-B825-C539919568B1}" type="presOf" srcId="{37FDA6AE-027B-4120-90CE-09301A415796}" destId="{BE2F1EAE-0E56-4C5D-BB60-43F0AB0DDA06}" srcOrd="0" destOrd="0" presId="urn:microsoft.com/office/officeart/2005/8/layout/hProcess9"/>
    <dgm:cxn modelId="{FFA79F46-3831-4DC0-99E4-7EB6096CA8F8}" type="presOf" srcId="{DA32E0EA-2F91-4F5D-B7C1-6742E9F7D3B9}" destId="{0A32A955-BBAE-4BC0-B1A0-AC4701C49873}" srcOrd="0" destOrd="0" presId="urn:microsoft.com/office/officeart/2005/8/layout/hProcess9"/>
    <dgm:cxn modelId="{1D5187F8-1C40-4988-A3B4-91F943D1B07F}" type="presOf" srcId="{62F3A35F-EA2B-462C-89DA-224952DBD84B}" destId="{26F66446-017F-4385-8006-9D47D814AE48}" srcOrd="0" destOrd="0" presId="urn:microsoft.com/office/officeart/2005/8/layout/hProcess9"/>
    <dgm:cxn modelId="{C4B5C264-0DC1-4D15-B0DE-BE7AE2F082DB}" type="presOf" srcId="{8C92A023-B595-4B7E-9FD1-86305B47363F}" destId="{9E4901F2-22D8-4A1B-A2CD-AD7895CBB316}" srcOrd="0" destOrd="0" presId="urn:microsoft.com/office/officeart/2005/8/layout/hProcess9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32984D1D-749C-4619-9F5C-C4B30258563F}" type="presOf" srcId="{ABB6AAD5-BB22-443A-B98E-11707CBE16C9}" destId="{A6B3B62F-EDA3-4221-8018-909179A2BA6B}" srcOrd="0" destOrd="0" presId="urn:microsoft.com/office/officeart/2005/8/layout/hProcess9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98ACE730-C1EE-4AAF-8949-A97EDA973477}" type="presParOf" srcId="{A6B3B62F-EDA3-4221-8018-909179A2BA6B}" destId="{1D48C5A7-11B1-4619-8D2D-7C0B3EA00BFA}" srcOrd="0" destOrd="0" presId="urn:microsoft.com/office/officeart/2005/8/layout/hProcess9"/>
    <dgm:cxn modelId="{599D87D4-DDD4-4BC0-9E4C-FA591409A1D7}" type="presParOf" srcId="{A6B3B62F-EDA3-4221-8018-909179A2BA6B}" destId="{E088BE0A-76F8-4150-B7B3-D2B4916BB66A}" srcOrd="1" destOrd="0" presId="urn:microsoft.com/office/officeart/2005/8/layout/hProcess9"/>
    <dgm:cxn modelId="{71107CE9-50BF-44B1-AE0F-0161444F3C75}" type="presParOf" srcId="{E088BE0A-76F8-4150-B7B3-D2B4916BB66A}" destId="{26F66446-017F-4385-8006-9D47D814AE48}" srcOrd="0" destOrd="0" presId="urn:microsoft.com/office/officeart/2005/8/layout/hProcess9"/>
    <dgm:cxn modelId="{0560CBA4-9E98-4511-8121-0DA797D50E83}" type="presParOf" srcId="{E088BE0A-76F8-4150-B7B3-D2B4916BB66A}" destId="{67A67BEB-B679-4EDD-8EEF-4EB34EF4D2F1}" srcOrd="1" destOrd="0" presId="urn:microsoft.com/office/officeart/2005/8/layout/hProcess9"/>
    <dgm:cxn modelId="{EAF13296-E89E-4AC0-89C5-1325C59FAB9C}" type="presParOf" srcId="{E088BE0A-76F8-4150-B7B3-D2B4916BB66A}" destId="{BE2F1EAE-0E56-4C5D-BB60-43F0AB0DDA06}" srcOrd="2" destOrd="0" presId="urn:microsoft.com/office/officeart/2005/8/layout/hProcess9"/>
    <dgm:cxn modelId="{BDF30E9C-9930-4D1B-B324-1FB08888EE2C}" type="presParOf" srcId="{E088BE0A-76F8-4150-B7B3-D2B4916BB66A}" destId="{D29EAE0D-83DA-4E84-A49B-639519EF4523}" srcOrd="3" destOrd="0" presId="urn:microsoft.com/office/officeart/2005/8/layout/hProcess9"/>
    <dgm:cxn modelId="{C4497BBF-7459-4EE5-BAD5-C052234DE059}" type="presParOf" srcId="{E088BE0A-76F8-4150-B7B3-D2B4916BB66A}" destId="{9E4901F2-22D8-4A1B-A2CD-AD7895CBB316}" srcOrd="4" destOrd="0" presId="urn:microsoft.com/office/officeart/2005/8/layout/hProcess9"/>
    <dgm:cxn modelId="{2FE93065-55E2-41E5-9EA4-7929A957B95F}" type="presParOf" srcId="{E088BE0A-76F8-4150-B7B3-D2B4916BB66A}" destId="{97828D3C-B81A-4CB6-9E23-4F1F993224D1}" srcOrd="5" destOrd="0" presId="urn:microsoft.com/office/officeart/2005/8/layout/hProcess9"/>
    <dgm:cxn modelId="{A6106F68-CEC5-4BE7-942C-3AF15DFDF6B3}" type="presParOf" srcId="{E088BE0A-76F8-4150-B7B3-D2B4916BB66A}" destId="{0A32A955-BBAE-4BC0-B1A0-AC4701C49873}" srcOrd="6" destOrd="0" presId="urn:microsoft.com/office/officeart/2005/8/layout/hProcess9"/>
    <dgm:cxn modelId="{9F4A393C-0746-4EAB-B752-B1C072ACD160}" type="presParOf" srcId="{E088BE0A-76F8-4150-B7B3-D2B4916BB66A}" destId="{FF0C24E7-72BB-4FA2-B631-1D7EAC84157F}" srcOrd="7" destOrd="0" presId="urn:microsoft.com/office/officeart/2005/8/layout/hProcess9"/>
    <dgm:cxn modelId="{15E2F265-F513-4DA4-8EAA-0E389F552553}" type="presParOf" srcId="{E088BE0A-76F8-4150-B7B3-D2B4916BB66A}" destId="{F3973C81-2114-4050-8515-9352593E005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44CBE-216B-6042-B41B-7062E3B9B201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7DD01-30B7-7645-B3B6-5B17E1E68059}">
      <dsp:nvSpPr>
        <dsp:cNvPr id="0" name=""/>
        <dsp:cNvSpPr/>
      </dsp:nvSpPr>
      <dsp:spPr>
        <a:xfrm>
          <a:off x="350606" y="229141"/>
          <a:ext cx="10638668" cy="458108"/>
        </a:xfrm>
        <a:prstGeom prst="rect">
          <a:avLst/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CRM ou GRC : La connaissance des spectateurs comme clef d’action</a:t>
          </a:r>
          <a:endParaRPr lang="fr-FR" sz="2400" kern="1200" dirty="0"/>
        </a:p>
      </dsp:txBody>
      <dsp:txXfrm>
        <a:off x="350606" y="229141"/>
        <a:ext cx="10638668" cy="458108"/>
      </dsp:txXfrm>
    </dsp:sp>
    <dsp:sp modelId="{6CBFACF6-10AA-0C41-96E9-D85CBFF8DFE7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F8843-8DCF-C448-8FAF-E7EE6CD01B76}">
      <dsp:nvSpPr>
        <dsp:cNvPr id="0" name=""/>
        <dsp:cNvSpPr/>
      </dsp:nvSpPr>
      <dsp:spPr>
        <a:xfrm>
          <a:off x="727432" y="916217"/>
          <a:ext cx="10261842" cy="458108"/>
        </a:xfrm>
        <a:prstGeom prst="rect">
          <a:avLst/>
        </a:prstGeom>
        <a:solidFill>
          <a:srgbClr val="66CC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3224C"/>
              </a:solidFill>
            </a:rPr>
            <a:t>Les freins subjectifs et objectifs des stratégies CRM </a:t>
          </a:r>
          <a:endParaRPr lang="fr-FR" sz="2400" b="1" kern="1200" dirty="0">
            <a:solidFill>
              <a:srgbClr val="03224C"/>
            </a:solidFill>
          </a:endParaRPr>
        </a:p>
      </dsp:txBody>
      <dsp:txXfrm>
        <a:off x="727432" y="916217"/>
        <a:ext cx="10261842" cy="458108"/>
      </dsp:txXfrm>
    </dsp:sp>
    <dsp:sp modelId="{E0ADE323-FA01-CE48-8488-BE56BEFC1D17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FAB16-647C-004C-9D4E-03D0C08CB26A}">
      <dsp:nvSpPr>
        <dsp:cNvPr id="0" name=""/>
        <dsp:cNvSpPr/>
      </dsp:nvSpPr>
      <dsp:spPr>
        <a:xfrm>
          <a:off x="899745" y="1603293"/>
          <a:ext cx="10089529" cy="458108"/>
        </a:xfrm>
        <a:prstGeom prst="rect">
          <a:avLst/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Les données spectateurs et les open data : une richesse inexploitée</a:t>
          </a:r>
          <a:endParaRPr lang="fr-FR" sz="2400" kern="1200" dirty="0"/>
        </a:p>
      </dsp:txBody>
      <dsp:txXfrm>
        <a:off x="899745" y="1603293"/>
        <a:ext cx="10089529" cy="458108"/>
      </dsp:txXfrm>
    </dsp:sp>
    <dsp:sp modelId="{2941E012-0338-8E41-8E1F-12E72A96EA29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CD191-875D-5242-B416-0F3EFA489D2B}">
      <dsp:nvSpPr>
        <dsp:cNvPr id="0" name=""/>
        <dsp:cNvSpPr/>
      </dsp:nvSpPr>
      <dsp:spPr>
        <a:xfrm>
          <a:off x="899745" y="2289935"/>
          <a:ext cx="10089529" cy="458108"/>
        </a:xfrm>
        <a:prstGeom prst="rect">
          <a:avLst/>
        </a:prstGeom>
        <a:solidFill>
          <a:srgbClr val="66CC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smtClean="0">
              <a:solidFill>
                <a:srgbClr val="03224C"/>
              </a:solidFill>
            </a:rPr>
            <a:t>Ancrages théoriques de l’utilisation de la connaissance spectateur </a:t>
          </a:r>
          <a:endParaRPr lang="fr-FR" sz="2400" b="1" kern="1200">
            <a:solidFill>
              <a:srgbClr val="03224C"/>
            </a:solidFill>
          </a:endParaRPr>
        </a:p>
      </dsp:txBody>
      <dsp:txXfrm>
        <a:off x="899745" y="2289935"/>
        <a:ext cx="10089529" cy="458108"/>
      </dsp:txXfrm>
    </dsp:sp>
    <dsp:sp modelId="{AACD6F22-FAE9-3D40-A352-A4706CDEAC34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FF36D-224F-F141-9A97-D730C9FEA3E3}">
      <dsp:nvSpPr>
        <dsp:cNvPr id="0" name=""/>
        <dsp:cNvSpPr/>
      </dsp:nvSpPr>
      <dsp:spPr>
        <a:xfrm>
          <a:off x="727432" y="2977011"/>
          <a:ext cx="10261842" cy="458108"/>
        </a:xfrm>
        <a:prstGeom prst="rect">
          <a:avLst/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Modalités pratiques d’une stratégie CRM</a:t>
          </a:r>
          <a:endParaRPr lang="fr-FR" sz="2400" kern="1200"/>
        </a:p>
      </dsp:txBody>
      <dsp:txXfrm>
        <a:off x="727432" y="2977011"/>
        <a:ext cx="10261842" cy="458108"/>
      </dsp:txXfrm>
    </dsp:sp>
    <dsp:sp modelId="{CD146A35-0793-6B40-83E2-ED2F803B97DB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D05DE-62F5-5B43-BF79-8F47DBB2AEF5}">
      <dsp:nvSpPr>
        <dsp:cNvPr id="0" name=""/>
        <dsp:cNvSpPr/>
      </dsp:nvSpPr>
      <dsp:spPr>
        <a:xfrm>
          <a:off x="350606" y="3664087"/>
          <a:ext cx="10638668" cy="458108"/>
        </a:xfrm>
        <a:prstGeom prst="rect">
          <a:avLst/>
        </a:prstGeom>
        <a:solidFill>
          <a:srgbClr val="66CC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smtClean="0">
              <a:solidFill>
                <a:srgbClr val="03224C"/>
              </a:solidFill>
            </a:rPr>
            <a:t>Les bonnes pratiques et le respect de la vie privée</a:t>
          </a:r>
          <a:endParaRPr lang="fr-FR" sz="2400" b="1" kern="1200">
            <a:solidFill>
              <a:srgbClr val="03224C"/>
            </a:solidFill>
          </a:endParaRPr>
        </a:p>
      </dsp:txBody>
      <dsp:txXfrm>
        <a:off x="350606" y="3664087"/>
        <a:ext cx="10638668" cy="458108"/>
      </dsp:txXfrm>
    </dsp:sp>
    <dsp:sp modelId="{6D2EFA45-63A9-8F40-8FEA-E9C89F1F5DB9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36D9-0AC6-E74F-856C-0912960FAAAE}">
      <dsp:nvSpPr>
        <dsp:cNvPr id="0" name=""/>
        <dsp:cNvSpPr/>
      </dsp:nvSpPr>
      <dsp:spPr>
        <a:xfrm>
          <a:off x="0" y="0"/>
          <a:ext cx="9757917" cy="1264954"/>
        </a:xfrm>
        <a:prstGeom prst="roundRect">
          <a:avLst>
            <a:gd name="adj" fmla="val 10000"/>
          </a:avLst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Préhistoire du marketing de la culture</a:t>
          </a:r>
          <a:endParaRPr lang="fr-FR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Connaître le public pour démontrer une volonté de démocratisation, mesurer l’élargissement des publics</a:t>
          </a:r>
          <a:endParaRPr lang="fr-FR" sz="1800" kern="1200" dirty="0"/>
        </a:p>
      </dsp:txBody>
      <dsp:txXfrm>
        <a:off x="37049" y="37049"/>
        <a:ext cx="8392933" cy="1190856"/>
      </dsp:txXfrm>
    </dsp:sp>
    <dsp:sp modelId="{F493AD27-F190-AF42-8A32-95EF7C3D9A05}">
      <dsp:nvSpPr>
        <dsp:cNvPr id="0" name=""/>
        <dsp:cNvSpPr/>
      </dsp:nvSpPr>
      <dsp:spPr>
        <a:xfrm>
          <a:off x="860992" y="1475780"/>
          <a:ext cx="9757917" cy="1264954"/>
        </a:xfrm>
        <a:prstGeom prst="roundRect">
          <a:avLst>
            <a:gd name="adj" fmla="val 10000"/>
          </a:avLst>
        </a:prstGeom>
        <a:solidFill>
          <a:srgbClr val="66CC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rgbClr val="03224C"/>
              </a:solidFill>
            </a:rPr>
            <a:t>Histoire du marketing</a:t>
          </a:r>
          <a:endParaRPr lang="fr-FR" sz="2000" kern="1200" dirty="0">
            <a:solidFill>
              <a:srgbClr val="03224C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3224C"/>
              </a:solidFill>
            </a:rPr>
            <a:t>Adapter l’offre périphérique (services associés, produits dérivés, </a:t>
          </a:r>
          <a:r>
            <a:rPr lang="fr-FR" sz="1400" kern="1200" dirty="0" err="1" smtClean="0">
              <a:solidFill>
                <a:srgbClr val="03224C"/>
              </a:solidFill>
            </a:rPr>
            <a:t>etc</a:t>
          </a:r>
          <a:r>
            <a:rPr lang="fr-FR" sz="1400" kern="1200" dirty="0" smtClean="0">
              <a:solidFill>
                <a:srgbClr val="03224C"/>
              </a:solidFill>
            </a:rPr>
            <a:t>)</a:t>
          </a:r>
          <a:endParaRPr lang="fr-FR" sz="1400" kern="1200" dirty="0">
            <a:solidFill>
              <a:srgbClr val="03224C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3224C"/>
              </a:solidFill>
            </a:rPr>
            <a:t>Identifier et informer les publics (le marketing de l’offre artistique, le marketing de la médiation)</a:t>
          </a:r>
          <a:endParaRPr lang="fr-FR" sz="1400" kern="1200" dirty="0">
            <a:solidFill>
              <a:srgbClr val="03224C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>
              <a:solidFill>
                <a:srgbClr val="03224C"/>
              </a:solidFill>
            </a:rPr>
            <a:t>Vendre des billets et promouvoir des œuvres</a:t>
          </a:r>
          <a:endParaRPr lang="fr-FR" sz="1400" kern="1200">
            <a:solidFill>
              <a:srgbClr val="03224C"/>
            </a:solidFill>
          </a:endParaRPr>
        </a:p>
      </dsp:txBody>
      <dsp:txXfrm>
        <a:off x="898041" y="1512829"/>
        <a:ext cx="8000606" cy="1190856"/>
      </dsp:txXfrm>
    </dsp:sp>
    <dsp:sp modelId="{593B736D-6733-DD49-B5D1-77DCBEB1BDF0}">
      <dsp:nvSpPr>
        <dsp:cNvPr id="0" name=""/>
        <dsp:cNvSpPr/>
      </dsp:nvSpPr>
      <dsp:spPr>
        <a:xfrm>
          <a:off x="1721985" y="2951560"/>
          <a:ext cx="9757917" cy="1264954"/>
        </a:xfrm>
        <a:prstGeom prst="roundRect">
          <a:avLst>
            <a:gd name="adj" fmla="val 10000"/>
          </a:avLst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Le marketing culturel contemporain</a:t>
          </a:r>
          <a:endParaRPr lang="en-US" sz="24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De la transaction à la relation : vers une continuité d’une relation au spectateur</a:t>
          </a:r>
          <a:endParaRPr lang="fr-FR" sz="1800" kern="1200" dirty="0"/>
        </a:p>
      </dsp:txBody>
      <dsp:txXfrm>
        <a:off x="1759034" y="2988609"/>
        <a:ext cx="8000606" cy="1190856"/>
      </dsp:txXfrm>
    </dsp:sp>
    <dsp:sp modelId="{42518A41-9755-4B40-9460-35B878DDC0E2}">
      <dsp:nvSpPr>
        <dsp:cNvPr id="0" name=""/>
        <dsp:cNvSpPr/>
      </dsp:nvSpPr>
      <dsp:spPr>
        <a:xfrm>
          <a:off x="8935697" y="959257"/>
          <a:ext cx="822220" cy="8222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9120696" y="959257"/>
        <a:ext cx="452222" cy="618721"/>
      </dsp:txXfrm>
    </dsp:sp>
    <dsp:sp modelId="{F4DC9A70-4AEB-7142-888D-5CEE33354F02}">
      <dsp:nvSpPr>
        <dsp:cNvPr id="0" name=""/>
        <dsp:cNvSpPr/>
      </dsp:nvSpPr>
      <dsp:spPr>
        <a:xfrm>
          <a:off x="9796689" y="2426604"/>
          <a:ext cx="822220" cy="8222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/>
        </a:p>
      </dsp:txBody>
      <dsp:txXfrm>
        <a:off x="9981688" y="2426604"/>
        <a:ext cx="452222" cy="618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1617-4033-5344-8753-763EB428587E}">
      <dsp:nvSpPr>
        <dsp:cNvPr id="0" name=""/>
        <dsp:cNvSpPr/>
      </dsp:nvSpPr>
      <dsp:spPr>
        <a:xfrm rot="16200000">
          <a:off x="-630432" y="633274"/>
          <a:ext cx="4055303" cy="2788753"/>
        </a:xfrm>
        <a:prstGeom prst="flowChartManualOperation">
          <a:avLst/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41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Ethique : </a:t>
          </a:r>
          <a:r>
            <a:rPr lang="fr-FR" sz="2400" kern="1200" dirty="0" smtClean="0"/>
            <a:t>peur de rentrer dans la vie privée des publics</a:t>
          </a:r>
          <a:endParaRPr lang="fr-FR" sz="2400" kern="1200" dirty="0"/>
        </a:p>
      </dsp:txBody>
      <dsp:txXfrm rot="5400000">
        <a:off x="2843" y="811060"/>
        <a:ext cx="2788753" cy="2433181"/>
      </dsp:txXfrm>
    </dsp:sp>
    <dsp:sp modelId="{84E25F12-30EF-EF44-9188-DD183D8F7785}">
      <dsp:nvSpPr>
        <dsp:cNvPr id="0" name=""/>
        <dsp:cNvSpPr/>
      </dsp:nvSpPr>
      <dsp:spPr>
        <a:xfrm rot="16200000">
          <a:off x="2367477" y="633274"/>
          <a:ext cx="4055303" cy="2788753"/>
        </a:xfrm>
        <a:prstGeom prst="flowChartManualOperation">
          <a:avLst/>
        </a:prstGeom>
        <a:solidFill>
          <a:srgbClr val="66CC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41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3224C"/>
              </a:solidFill>
            </a:rPr>
            <a:t>Culturel : </a:t>
          </a:r>
          <a:r>
            <a:rPr lang="fr-FR" sz="2400" kern="1200" dirty="0" smtClean="0">
              <a:solidFill>
                <a:srgbClr val="03224C"/>
              </a:solidFill>
            </a:rPr>
            <a:t>peu d’appétence à la donnée, pas de réflexe d’analyse</a:t>
          </a:r>
          <a:endParaRPr lang="fr-FR" sz="2400" kern="1200" dirty="0">
            <a:solidFill>
              <a:srgbClr val="03224C"/>
            </a:solidFill>
          </a:endParaRPr>
        </a:p>
      </dsp:txBody>
      <dsp:txXfrm rot="5400000">
        <a:off x="3000752" y="811060"/>
        <a:ext cx="2788753" cy="2433181"/>
      </dsp:txXfrm>
    </dsp:sp>
    <dsp:sp modelId="{FD087353-8519-DB4A-9E58-6A477010E4F8}">
      <dsp:nvSpPr>
        <dsp:cNvPr id="0" name=""/>
        <dsp:cNvSpPr/>
      </dsp:nvSpPr>
      <dsp:spPr>
        <a:xfrm rot="16200000">
          <a:off x="5365388" y="633274"/>
          <a:ext cx="4055303" cy="2788753"/>
        </a:xfrm>
        <a:prstGeom prst="flowChartManualOperation">
          <a:avLst/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41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Ecosystème : </a:t>
          </a:r>
          <a:r>
            <a:rPr lang="fr-FR" sz="2400" kern="1200" dirty="0" smtClean="0"/>
            <a:t>la plupart des distributeurs ne met pas à disposition des organisateurs les données clients</a:t>
          </a:r>
          <a:endParaRPr lang="fr-FR" sz="2400" kern="1200" dirty="0"/>
        </a:p>
      </dsp:txBody>
      <dsp:txXfrm rot="5400000">
        <a:off x="5998663" y="811060"/>
        <a:ext cx="2788753" cy="2433181"/>
      </dsp:txXfrm>
    </dsp:sp>
    <dsp:sp modelId="{0F4308FD-65AF-F344-9D45-99AE8696815F}">
      <dsp:nvSpPr>
        <dsp:cNvPr id="0" name=""/>
        <dsp:cNvSpPr/>
      </dsp:nvSpPr>
      <dsp:spPr>
        <a:xfrm rot="16200000">
          <a:off x="8363298" y="633274"/>
          <a:ext cx="4055303" cy="2788753"/>
        </a:xfrm>
        <a:prstGeom prst="flowChartManualOperation">
          <a:avLst/>
        </a:prstGeom>
        <a:solidFill>
          <a:srgbClr val="66CC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413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03224C"/>
              </a:solidFill>
            </a:rPr>
            <a:t>Technologique : </a:t>
          </a:r>
          <a:r>
            <a:rPr lang="fr-FR" sz="2400" kern="1200" dirty="0" smtClean="0">
              <a:solidFill>
                <a:srgbClr val="03224C"/>
              </a:solidFill>
            </a:rPr>
            <a:t>Outils à disposition, peu favorables au marketing de la billetterie</a:t>
          </a:r>
          <a:endParaRPr lang="fr-FR" sz="2400" kern="1200" dirty="0">
            <a:solidFill>
              <a:srgbClr val="03224C"/>
            </a:solidFill>
          </a:endParaRPr>
        </a:p>
      </dsp:txBody>
      <dsp:txXfrm rot="5400000">
        <a:off x="8996573" y="811060"/>
        <a:ext cx="2788753" cy="2433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608EB-230C-F840-81E9-5E18CE3FF6CF}">
      <dsp:nvSpPr>
        <dsp:cNvPr id="0" name=""/>
        <dsp:cNvSpPr/>
      </dsp:nvSpPr>
      <dsp:spPr>
        <a:xfrm>
          <a:off x="3218" y="836218"/>
          <a:ext cx="2553610" cy="1532166"/>
        </a:xfrm>
        <a:prstGeom prst="rect">
          <a:avLst/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smtClean="0"/>
            <a:t>Marketing dans le e-commerce : personnalisé à partir des données de ventes historiques</a:t>
          </a:r>
          <a:endParaRPr lang="fr-FR" sz="1600" kern="1200"/>
        </a:p>
      </dsp:txBody>
      <dsp:txXfrm>
        <a:off x="3218" y="836218"/>
        <a:ext cx="2553610" cy="1532166"/>
      </dsp:txXfrm>
    </dsp:sp>
    <dsp:sp modelId="{3963E87A-1024-5D4D-A8BE-3F71453C60C1}">
      <dsp:nvSpPr>
        <dsp:cNvPr id="0" name=""/>
        <dsp:cNvSpPr/>
      </dsp:nvSpPr>
      <dsp:spPr>
        <a:xfrm>
          <a:off x="2812190" y="836218"/>
          <a:ext cx="2553610" cy="1532166"/>
        </a:xfrm>
        <a:prstGeom prst="rect">
          <a:avLst/>
        </a:prstGeom>
        <a:solidFill>
          <a:srgbClr val="66CC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3224C"/>
              </a:solidFill>
            </a:rPr>
            <a:t>Marché du </a:t>
          </a:r>
          <a:r>
            <a:rPr lang="fr-FR" sz="1600" kern="1200" dirty="0" err="1" smtClean="0">
              <a:solidFill>
                <a:srgbClr val="03224C"/>
              </a:solidFill>
            </a:rPr>
            <a:t>Big</a:t>
          </a:r>
          <a:r>
            <a:rPr lang="fr-FR" sz="1600" kern="1200" dirty="0" smtClean="0">
              <a:solidFill>
                <a:srgbClr val="03224C"/>
              </a:solidFill>
            </a:rPr>
            <a:t> Data en 2016 : 24,6 milliards €</a:t>
          </a:r>
          <a:endParaRPr lang="fr-FR" sz="1600" kern="1200" dirty="0">
            <a:solidFill>
              <a:srgbClr val="03224C"/>
            </a:solidFill>
          </a:endParaRPr>
        </a:p>
      </dsp:txBody>
      <dsp:txXfrm>
        <a:off x="2812190" y="836218"/>
        <a:ext cx="2553610" cy="1532166"/>
      </dsp:txXfrm>
    </dsp:sp>
    <dsp:sp modelId="{58C5BD69-5463-3245-901D-C06E23C907B6}">
      <dsp:nvSpPr>
        <dsp:cNvPr id="0" name=""/>
        <dsp:cNvSpPr/>
      </dsp:nvSpPr>
      <dsp:spPr>
        <a:xfrm>
          <a:off x="5621161" y="836218"/>
          <a:ext cx="2553610" cy="1532166"/>
        </a:xfrm>
        <a:prstGeom prst="rect">
          <a:avLst/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23% des données numériques pourraient être utiles au </a:t>
          </a:r>
          <a:r>
            <a:rPr lang="fr-FR" sz="1600" kern="1200" dirty="0" err="1" smtClean="0"/>
            <a:t>Big</a:t>
          </a:r>
          <a:r>
            <a:rPr lang="fr-FR" sz="1600" kern="1200" dirty="0" smtClean="0"/>
            <a:t> Data si elles étaient bien taguées et analysées. Aujourd’hui, seulement 3% le sont.</a:t>
          </a:r>
          <a:endParaRPr lang="fr-FR" sz="1600" kern="1200" dirty="0"/>
        </a:p>
      </dsp:txBody>
      <dsp:txXfrm>
        <a:off x="5621161" y="836218"/>
        <a:ext cx="2553610" cy="1532166"/>
      </dsp:txXfrm>
    </dsp:sp>
    <dsp:sp modelId="{729A2781-627C-5948-8074-8CE145CA35F4}">
      <dsp:nvSpPr>
        <dsp:cNvPr id="0" name=""/>
        <dsp:cNvSpPr/>
      </dsp:nvSpPr>
      <dsp:spPr>
        <a:xfrm>
          <a:off x="8430132" y="836218"/>
          <a:ext cx="2553610" cy="1532166"/>
        </a:xfrm>
        <a:prstGeom prst="rect">
          <a:avLst/>
        </a:prstGeom>
        <a:solidFill>
          <a:srgbClr val="66CC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rgbClr val="03224C"/>
              </a:solidFill>
            </a:rPr>
            <a:t>Croissance du volume des données entre 30 et 50% par an !</a:t>
          </a:r>
          <a:endParaRPr lang="fr-FR" sz="1600" kern="1200" dirty="0">
            <a:solidFill>
              <a:srgbClr val="03224C"/>
            </a:solidFill>
          </a:endParaRPr>
        </a:p>
      </dsp:txBody>
      <dsp:txXfrm>
        <a:off x="8430132" y="836218"/>
        <a:ext cx="2553610" cy="1532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C0B25-2860-3646-93EF-AA3F60D29B64}">
      <dsp:nvSpPr>
        <dsp:cNvPr id="0" name=""/>
        <dsp:cNvSpPr/>
      </dsp:nvSpPr>
      <dsp:spPr>
        <a:xfrm>
          <a:off x="722840" y="1292"/>
          <a:ext cx="2857741" cy="2857741"/>
        </a:xfrm>
        <a:prstGeom prst="ellipse">
          <a:avLst/>
        </a:prstGeom>
        <a:solidFill>
          <a:srgbClr val="03224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</a:rPr>
            <a:t>Tech’4’Team récupère des données exogènes pour enrichir ses modèles de prédiction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1141346" y="419798"/>
        <a:ext cx="2020729" cy="20207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245B8-DD2D-8F4F-87DC-4611DBCCF134}">
      <dsp:nvSpPr>
        <dsp:cNvPr id="0" name=""/>
        <dsp:cNvSpPr/>
      </dsp:nvSpPr>
      <dsp:spPr>
        <a:xfrm>
          <a:off x="197043" y="334001"/>
          <a:ext cx="3512439" cy="31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Météo</a:t>
          </a:r>
          <a:endParaRPr lang="fr-FR" sz="1800" kern="1200"/>
        </a:p>
      </dsp:txBody>
      <dsp:txXfrm>
        <a:off x="197043" y="334001"/>
        <a:ext cx="3512439" cy="319312"/>
      </dsp:txXfrm>
    </dsp:sp>
    <dsp:sp modelId="{D9787066-2112-EC49-956C-0B8D47C448FE}">
      <dsp:nvSpPr>
        <dsp:cNvPr id="0" name=""/>
        <dsp:cNvSpPr/>
      </dsp:nvSpPr>
      <dsp:spPr>
        <a:xfrm>
          <a:off x="197043" y="653314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43816-5BBB-F54C-ABEA-7197048FDFFF}">
      <dsp:nvSpPr>
        <dsp:cNvPr id="0" name=""/>
        <dsp:cNvSpPr/>
      </dsp:nvSpPr>
      <dsp:spPr>
        <a:xfrm>
          <a:off x="692687" y="653314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7AC63-50CB-DB49-BBEE-8D42711989F0}">
      <dsp:nvSpPr>
        <dsp:cNvPr id="0" name=""/>
        <dsp:cNvSpPr/>
      </dsp:nvSpPr>
      <dsp:spPr>
        <a:xfrm>
          <a:off x="1188331" y="653314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9D85F7-D5BF-9E47-8105-903CDBA1A6F0}">
      <dsp:nvSpPr>
        <dsp:cNvPr id="0" name=""/>
        <dsp:cNvSpPr/>
      </dsp:nvSpPr>
      <dsp:spPr>
        <a:xfrm>
          <a:off x="1683975" y="653314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9FCC3-5D71-4C42-BCE8-CF66923DB488}">
      <dsp:nvSpPr>
        <dsp:cNvPr id="0" name=""/>
        <dsp:cNvSpPr/>
      </dsp:nvSpPr>
      <dsp:spPr>
        <a:xfrm>
          <a:off x="2179620" y="653314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5AD33-4E91-6E44-AE4D-797922C388BD}">
      <dsp:nvSpPr>
        <dsp:cNvPr id="0" name=""/>
        <dsp:cNvSpPr/>
      </dsp:nvSpPr>
      <dsp:spPr>
        <a:xfrm>
          <a:off x="2675264" y="653314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89F011-8FE9-E346-A438-AAD059717360}">
      <dsp:nvSpPr>
        <dsp:cNvPr id="0" name=""/>
        <dsp:cNvSpPr/>
      </dsp:nvSpPr>
      <dsp:spPr>
        <a:xfrm>
          <a:off x="3170908" y="653314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A607E6-3EA7-3A4D-9618-43DD9E04D778}">
      <dsp:nvSpPr>
        <dsp:cNvPr id="0" name=""/>
        <dsp:cNvSpPr/>
      </dsp:nvSpPr>
      <dsp:spPr>
        <a:xfrm>
          <a:off x="197043" y="789021"/>
          <a:ext cx="3512439" cy="31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Zone de </a:t>
          </a:r>
          <a:r>
            <a:rPr lang="it-IT" sz="1800" kern="1200" dirty="0" err="1" smtClean="0"/>
            <a:t>chalandise</a:t>
          </a:r>
          <a:endParaRPr lang="it-IT" sz="1800" kern="1200" dirty="0"/>
        </a:p>
      </dsp:txBody>
      <dsp:txXfrm>
        <a:off x="197043" y="789021"/>
        <a:ext cx="3512439" cy="319312"/>
      </dsp:txXfrm>
    </dsp:sp>
    <dsp:sp modelId="{81A53FF1-C71A-CD42-A631-EDB6DF031230}">
      <dsp:nvSpPr>
        <dsp:cNvPr id="0" name=""/>
        <dsp:cNvSpPr/>
      </dsp:nvSpPr>
      <dsp:spPr>
        <a:xfrm>
          <a:off x="197043" y="1108334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154BF-E772-2848-A2EB-34F99770ED33}">
      <dsp:nvSpPr>
        <dsp:cNvPr id="0" name=""/>
        <dsp:cNvSpPr/>
      </dsp:nvSpPr>
      <dsp:spPr>
        <a:xfrm>
          <a:off x="692687" y="1108334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3E00D-91A7-2F4E-B9A9-E47B95532559}">
      <dsp:nvSpPr>
        <dsp:cNvPr id="0" name=""/>
        <dsp:cNvSpPr/>
      </dsp:nvSpPr>
      <dsp:spPr>
        <a:xfrm>
          <a:off x="1188331" y="1108334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E7271A-675E-5F42-A0D6-685E2A022C1D}">
      <dsp:nvSpPr>
        <dsp:cNvPr id="0" name=""/>
        <dsp:cNvSpPr/>
      </dsp:nvSpPr>
      <dsp:spPr>
        <a:xfrm>
          <a:off x="1683975" y="1108334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051E00-DEA6-C548-A647-E46902D61B18}">
      <dsp:nvSpPr>
        <dsp:cNvPr id="0" name=""/>
        <dsp:cNvSpPr/>
      </dsp:nvSpPr>
      <dsp:spPr>
        <a:xfrm>
          <a:off x="2179620" y="1108334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5D6A77-8D66-D741-A2EB-96FE1A8458A2}">
      <dsp:nvSpPr>
        <dsp:cNvPr id="0" name=""/>
        <dsp:cNvSpPr/>
      </dsp:nvSpPr>
      <dsp:spPr>
        <a:xfrm>
          <a:off x="2675264" y="1108334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7EB5C-A02B-AA48-AF71-9575A5310D07}">
      <dsp:nvSpPr>
        <dsp:cNvPr id="0" name=""/>
        <dsp:cNvSpPr/>
      </dsp:nvSpPr>
      <dsp:spPr>
        <a:xfrm>
          <a:off x="3170908" y="1108334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CFF21-76C5-9941-B8D8-1890E05B8E1A}">
      <dsp:nvSpPr>
        <dsp:cNvPr id="0" name=""/>
        <dsp:cNvSpPr/>
      </dsp:nvSpPr>
      <dsp:spPr>
        <a:xfrm>
          <a:off x="197043" y="1244041"/>
          <a:ext cx="3512439" cy="31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Notoriété</a:t>
          </a:r>
          <a:endParaRPr lang="fr-FR" sz="1800" kern="1200"/>
        </a:p>
      </dsp:txBody>
      <dsp:txXfrm>
        <a:off x="197043" y="1244041"/>
        <a:ext cx="3512439" cy="319312"/>
      </dsp:txXfrm>
    </dsp:sp>
    <dsp:sp modelId="{79D4D946-0E2E-7E4C-B16E-9662526C74B4}">
      <dsp:nvSpPr>
        <dsp:cNvPr id="0" name=""/>
        <dsp:cNvSpPr/>
      </dsp:nvSpPr>
      <dsp:spPr>
        <a:xfrm>
          <a:off x="197043" y="1563353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95D120-0ED0-4247-9723-4F38CECD020B}">
      <dsp:nvSpPr>
        <dsp:cNvPr id="0" name=""/>
        <dsp:cNvSpPr/>
      </dsp:nvSpPr>
      <dsp:spPr>
        <a:xfrm>
          <a:off x="692687" y="1563353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7E6710-A4E4-2D44-8034-E5528CDED8C8}">
      <dsp:nvSpPr>
        <dsp:cNvPr id="0" name=""/>
        <dsp:cNvSpPr/>
      </dsp:nvSpPr>
      <dsp:spPr>
        <a:xfrm>
          <a:off x="1188331" y="1563353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3C5313-ADDC-FD4C-AB72-91C073F0DEE8}">
      <dsp:nvSpPr>
        <dsp:cNvPr id="0" name=""/>
        <dsp:cNvSpPr/>
      </dsp:nvSpPr>
      <dsp:spPr>
        <a:xfrm>
          <a:off x="1683975" y="1563353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5831E-4144-B64F-B7C8-3D8E0AA33D1A}">
      <dsp:nvSpPr>
        <dsp:cNvPr id="0" name=""/>
        <dsp:cNvSpPr/>
      </dsp:nvSpPr>
      <dsp:spPr>
        <a:xfrm>
          <a:off x="2179620" y="1563353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E84872-DAC1-E744-979A-1DF06378230A}">
      <dsp:nvSpPr>
        <dsp:cNvPr id="0" name=""/>
        <dsp:cNvSpPr/>
      </dsp:nvSpPr>
      <dsp:spPr>
        <a:xfrm>
          <a:off x="2675264" y="1563353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D8430-AEC7-E040-8A5C-0FC5DABB7993}">
      <dsp:nvSpPr>
        <dsp:cNvPr id="0" name=""/>
        <dsp:cNvSpPr/>
      </dsp:nvSpPr>
      <dsp:spPr>
        <a:xfrm>
          <a:off x="3170908" y="1563353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EE0BD-691B-C84A-B68E-DB4F32A8A96C}">
      <dsp:nvSpPr>
        <dsp:cNvPr id="0" name=""/>
        <dsp:cNvSpPr/>
      </dsp:nvSpPr>
      <dsp:spPr>
        <a:xfrm>
          <a:off x="197043" y="1699060"/>
          <a:ext cx="3512439" cy="31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Vacances scolaires</a:t>
          </a:r>
          <a:endParaRPr lang="fr-FR" sz="1800" kern="1200"/>
        </a:p>
      </dsp:txBody>
      <dsp:txXfrm>
        <a:off x="197043" y="1699060"/>
        <a:ext cx="3512439" cy="319312"/>
      </dsp:txXfrm>
    </dsp:sp>
    <dsp:sp modelId="{9B25A75F-A7D4-3144-91EB-6E6D631F074B}">
      <dsp:nvSpPr>
        <dsp:cNvPr id="0" name=""/>
        <dsp:cNvSpPr/>
      </dsp:nvSpPr>
      <dsp:spPr>
        <a:xfrm>
          <a:off x="197043" y="2018373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45BE4B-70CA-194E-88E8-964E5B9C04C7}">
      <dsp:nvSpPr>
        <dsp:cNvPr id="0" name=""/>
        <dsp:cNvSpPr/>
      </dsp:nvSpPr>
      <dsp:spPr>
        <a:xfrm>
          <a:off x="692687" y="2018373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23DFA6-F5AD-9E40-829B-F38E9749CCB2}">
      <dsp:nvSpPr>
        <dsp:cNvPr id="0" name=""/>
        <dsp:cNvSpPr/>
      </dsp:nvSpPr>
      <dsp:spPr>
        <a:xfrm>
          <a:off x="1188331" y="2018373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A63CB-5C63-8446-A282-B968069C0E4F}">
      <dsp:nvSpPr>
        <dsp:cNvPr id="0" name=""/>
        <dsp:cNvSpPr/>
      </dsp:nvSpPr>
      <dsp:spPr>
        <a:xfrm>
          <a:off x="1683975" y="2018373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99E69-8045-714C-8D79-1E4D0B434641}">
      <dsp:nvSpPr>
        <dsp:cNvPr id="0" name=""/>
        <dsp:cNvSpPr/>
      </dsp:nvSpPr>
      <dsp:spPr>
        <a:xfrm>
          <a:off x="2179620" y="2018373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471BD6-9343-5D4E-9FD5-CEB94EAF52A1}">
      <dsp:nvSpPr>
        <dsp:cNvPr id="0" name=""/>
        <dsp:cNvSpPr/>
      </dsp:nvSpPr>
      <dsp:spPr>
        <a:xfrm>
          <a:off x="2675264" y="2018373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984329-5D18-934D-ADEF-BD92D61DA71A}">
      <dsp:nvSpPr>
        <dsp:cNvPr id="0" name=""/>
        <dsp:cNvSpPr/>
      </dsp:nvSpPr>
      <dsp:spPr>
        <a:xfrm>
          <a:off x="3170908" y="2018373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1DDE9-F980-6249-A7BB-7BABF4AA5871}">
      <dsp:nvSpPr>
        <dsp:cNvPr id="0" name=""/>
        <dsp:cNvSpPr/>
      </dsp:nvSpPr>
      <dsp:spPr>
        <a:xfrm>
          <a:off x="197043" y="2154080"/>
          <a:ext cx="3512439" cy="31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...</a:t>
          </a:r>
          <a:endParaRPr lang="fr-FR" sz="1800" kern="1200"/>
        </a:p>
      </dsp:txBody>
      <dsp:txXfrm>
        <a:off x="197043" y="2154080"/>
        <a:ext cx="3512439" cy="319312"/>
      </dsp:txXfrm>
    </dsp:sp>
    <dsp:sp modelId="{BF48B92B-5E3C-4B4F-B919-E7FF19DFB9EB}">
      <dsp:nvSpPr>
        <dsp:cNvPr id="0" name=""/>
        <dsp:cNvSpPr/>
      </dsp:nvSpPr>
      <dsp:spPr>
        <a:xfrm>
          <a:off x="197043" y="2473392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35699-915B-3A43-9B29-C08906C969F3}">
      <dsp:nvSpPr>
        <dsp:cNvPr id="0" name=""/>
        <dsp:cNvSpPr/>
      </dsp:nvSpPr>
      <dsp:spPr>
        <a:xfrm>
          <a:off x="692687" y="2473392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D8A74-F509-524E-837F-921C6F5C6D14}">
      <dsp:nvSpPr>
        <dsp:cNvPr id="0" name=""/>
        <dsp:cNvSpPr/>
      </dsp:nvSpPr>
      <dsp:spPr>
        <a:xfrm>
          <a:off x="1188331" y="2473392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55609-61A3-9440-B346-050BC84BC9A7}">
      <dsp:nvSpPr>
        <dsp:cNvPr id="0" name=""/>
        <dsp:cNvSpPr/>
      </dsp:nvSpPr>
      <dsp:spPr>
        <a:xfrm>
          <a:off x="1683975" y="2473392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9C7CF-3BF6-C248-BBF0-77C11EB17164}">
      <dsp:nvSpPr>
        <dsp:cNvPr id="0" name=""/>
        <dsp:cNvSpPr/>
      </dsp:nvSpPr>
      <dsp:spPr>
        <a:xfrm>
          <a:off x="2179620" y="2473392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B3859-1975-3E44-85E1-F0F50CCCB7C9}">
      <dsp:nvSpPr>
        <dsp:cNvPr id="0" name=""/>
        <dsp:cNvSpPr/>
      </dsp:nvSpPr>
      <dsp:spPr>
        <a:xfrm>
          <a:off x="2675264" y="2473392"/>
          <a:ext cx="468325" cy="78054"/>
        </a:xfrm>
        <a:prstGeom prst="parallelogram">
          <a:avLst>
            <a:gd name="adj" fmla="val 140840"/>
          </a:avLst>
        </a:prstGeom>
        <a:solidFill>
          <a:srgbClr val="66CCC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F36B0-AD6D-104B-865E-3A2F7C0E9FA9}">
      <dsp:nvSpPr>
        <dsp:cNvPr id="0" name=""/>
        <dsp:cNvSpPr/>
      </dsp:nvSpPr>
      <dsp:spPr>
        <a:xfrm>
          <a:off x="3170908" y="2473392"/>
          <a:ext cx="468325" cy="78054"/>
        </a:xfrm>
        <a:prstGeom prst="parallelogram">
          <a:avLst>
            <a:gd name="adj" fmla="val 140840"/>
          </a:avLst>
        </a:prstGeom>
        <a:solidFill>
          <a:srgbClr val="03224C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8C5A7-11B1-4619-8D2D-7C0B3EA00BFA}">
      <dsp:nvSpPr>
        <dsp:cNvPr id="0" name=""/>
        <dsp:cNvSpPr/>
      </dsp:nvSpPr>
      <dsp:spPr>
        <a:xfrm>
          <a:off x="2" y="0"/>
          <a:ext cx="8799723" cy="1387032"/>
        </a:xfrm>
        <a:prstGeom prst="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66446-017F-4385-8006-9D47D814AE48}">
      <dsp:nvSpPr>
        <dsp:cNvPr id="0" name=""/>
        <dsp:cNvSpPr/>
      </dsp:nvSpPr>
      <dsp:spPr>
        <a:xfrm>
          <a:off x="2578" y="333514"/>
          <a:ext cx="1551983" cy="720002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bg1"/>
              </a:solidFill>
            </a:rPr>
            <a:t>Récupération des données historiques</a:t>
          </a:r>
          <a:endParaRPr lang="fr-FR" sz="1200" b="1" kern="1200" noProof="0" dirty="0">
            <a:solidFill>
              <a:schemeClr val="bg1"/>
            </a:solidFill>
          </a:endParaRPr>
        </a:p>
      </dsp:txBody>
      <dsp:txXfrm>
        <a:off x="37726" y="368662"/>
        <a:ext cx="1481687" cy="649706"/>
      </dsp:txXfrm>
    </dsp:sp>
    <dsp:sp modelId="{BE2F1EAE-0E56-4C5D-BB60-43F0AB0DDA06}">
      <dsp:nvSpPr>
        <dsp:cNvPr id="0" name=""/>
        <dsp:cNvSpPr/>
      </dsp:nvSpPr>
      <dsp:spPr>
        <a:xfrm>
          <a:off x="1813225" y="333514"/>
          <a:ext cx="1551983" cy="720002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bg1"/>
              </a:solidFill>
            </a:rPr>
            <a:t>Quick-</a:t>
          </a:r>
          <a:r>
            <a:rPr lang="fr-FR" sz="1200" b="1" kern="1200" noProof="0" dirty="0" err="1" smtClean="0">
              <a:solidFill>
                <a:schemeClr val="bg1"/>
              </a:solidFill>
            </a:rPr>
            <a:t>Wins</a:t>
          </a:r>
          <a:endParaRPr lang="fr-FR" sz="1200" b="1" kern="1200" noProof="0" dirty="0">
            <a:solidFill>
              <a:schemeClr val="bg1"/>
            </a:solidFill>
          </a:endParaRPr>
        </a:p>
      </dsp:txBody>
      <dsp:txXfrm>
        <a:off x="1848373" y="368662"/>
        <a:ext cx="1481687" cy="649706"/>
      </dsp:txXfrm>
    </dsp:sp>
    <dsp:sp modelId="{9E4901F2-22D8-4A1B-A2CD-AD7895CBB316}">
      <dsp:nvSpPr>
        <dsp:cNvPr id="0" name=""/>
        <dsp:cNvSpPr/>
      </dsp:nvSpPr>
      <dsp:spPr>
        <a:xfrm>
          <a:off x="3623872" y="333514"/>
          <a:ext cx="1551983" cy="720002"/>
        </a:xfrm>
        <a:prstGeom prst="round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bg1"/>
              </a:solidFill>
            </a:rPr>
            <a:t>Etude de l’élasticité-prix</a:t>
          </a:r>
          <a:endParaRPr lang="fr-FR" sz="1200" b="1" kern="1200" noProof="0" dirty="0">
            <a:solidFill>
              <a:schemeClr val="bg1"/>
            </a:solidFill>
          </a:endParaRPr>
        </a:p>
      </dsp:txBody>
      <dsp:txXfrm>
        <a:off x="3659020" y="368662"/>
        <a:ext cx="1481687" cy="649706"/>
      </dsp:txXfrm>
    </dsp:sp>
    <dsp:sp modelId="{0A32A955-BBAE-4BC0-B1A0-AC4701C49873}">
      <dsp:nvSpPr>
        <dsp:cNvPr id="0" name=""/>
        <dsp:cNvSpPr/>
      </dsp:nvSpPr>
      <dsp:spPr>
        <a:xfrm>
          <a:off x="5434519" y="333514"/>
          <a:ext cx="1551983" cy="720002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accent1"/>
              </a:solidFill>
            </a:rPr>
            <a:t>Tests</a:t>
          </a:r>
          <a:endParaRPr lang="fr-FR" sz="1200" b="1" kern="1200" noProof="0" dirty="0">
            <a:solidFill>
              <a:schemeClr val="accent1"/>
            </a:solidFill>
          </a:endParaRPr>
        </a:p>
      </dsp:txBody>
      <dsp:txXfrm>
        <a:off x="5469667" y="368662"/>
        <a:ext cx="1481687" cy="649706"/>
      </dsp:txXfrm>
    </dsp:sp>
    <dsp:sp modelId="{F3973C81-2114-4050-8515-9352593E0055}">
      <dsp:nvSpPr>
        <dsp:cNvPr id="0" name=""/>
        <dsp:cNvSpPr/>
      </dsp:nvSpPr>
      <dsp:spPr>
        <a:xfrm>
          <a:off x="7245166" y="333514"/>
          <a:ext cx="1551983" cy="720002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bg1"/>
              </a:solidFill>
            </a:rPr>
            <a:t>Bilan des tests</a:t>
          </a:r>
          <a:endParaRPr lang="fr-FR" sz="1200" b="1" kern="1200" noProof="0" dirty="0">
            <a:solidFill>
              <a:schemeClr val="bg1"/>
            </a:solidFill>
          </a:endParaRPr>
        </a:p>
      </dsp:txBody>
      <dsp:txXfrm>
        <a:off x="7280314" y="368662"/>
        <a:ext cx="1481687" cy="649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8C5A7-11B1-4619-8D2D-7C0B3EA00BFA}">
      <dsp:nvSpPr>
        <dsp:cNvPr id="0" name=""/>
        <dsp:cNvSpPr/>
      </dsp:nvSpPr>
      <dsp:spPr>
        <a:xfrm>
          <a:off x="2" y="0"/>
          <a:ext cx="8835582" cy="1386000"/>
        </a:xfrm>
        <a:prstGeom prst="rightArrow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66446-017F-4385-8006-9D47D814AE48}">
      <dsp:nvSpPr>
        <dsp:cNvPr id="0" name=""/>
        <dsp:cNvSpPr/>
      </dsp:nvSpPr>
      <dsp:spPr>
        <a:xfrm>
          <a:off x="2588" y="333000"/>
          <a:ext cx="1558307" cy="719999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bg1"/>
              </a:solidFill>
            </a:rPr>
            <a:t>Récupération automatique des données</a:t>
          </a:r>
          <a:endParaRPr lang="fr-FR" sz="1200" b="1" kern="1200" noProof="0" dirty="0">
            <a:solidFill>
              <a:schemeClr val="bg1"/>
            </a:solidFill>
          </a:endParaRPr>
        </a:p>
      </dsp:txBody>
      <dsp:txXfrm>
        <a:off x="37735" y="368147"/>
        <a:ext cx="1488013" cy="649705"/>
      </dsp:txXfrm>
    </dsp:sp>
    <dsp:sp modelId="{BE2F1EAE-0E56-4C5D-BB60-43F0AB0DDA06}">
      <dsp:nvSpPr>
        <dsp:cNvPr id="0" name=""/>
        <dsp:cNvSpPr/>
      </dsp:nvSpPr>
      <dsp:spPr>
        <a:xfrm>
          <a:off x="1820614" y="333000"/>
          <a:ext cx="1558307" cy="719999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smtClean="0">
              <a:solidFill>
                <a:schemeClr val="bg1"/>
              </a:solidFill>
            </a:rPr>
            <a:t>Prévision</a:t>
          </a:r>
          <a:endParaRPr lang="fr-FR" sz="1200" b="1" kern="1200" noProof="0" dirty="0">
            <a:solidFill>
              <a:schemeClr val="bg1"/>
            </a:solidFill>
          </a:endParaRPr>
        </a:p>
      </dsp:txBody>
      <dsp:txXfrm>
        <a:off x="1855761" y="368147"/>
        <a:ext cx="1488013" cy="649705"/>
      </dsp:txXfrm>
    </dsp:sp>
    <dsp:sp modelId="{9E4901F2-22D8-4A1B-A2CD-AD7895CBB316}">
      <dsp:nvSpPr>
        <dsp:cNvPr id="0" name=""/>
        <dsp:cNvSpPr/>
      </dsp:nvSpPr>
      <dsp:spPr>
        <a:xfrm>
          <a:off x="3638639" y="333000"/>
          <a:ext cx="1558307" cy="719999"/>
        </a:xfrm>
        <a:prstGeom prst="round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bg1"/>
              </a:solidFill>
            </a:rPr>
            <a:t>Interface</a:t>
          </a:r>
          <a:endParaRPr lang="fr-FR" sz="1200" b="1" kern="1200" noProof="0" dirty="0">
            <a:solidFill>
              <a:schemeClr val="bg1"/>
            </a:solidFill>
          </a:endParaRPr>
        </a:p>
      </dsp:txBody>
      <dsp:txXfrm>
        <a:off x="3673786" y="368147"/>
        <a:ext cx="1488013" cy="649705"/>
      </dsp:txXfrm>
    </dsp:sp>
    <dsp:sp modelId="{0A32A955-BBAE-4BC0-B1A0-AC4701C49873}">
      <dsp:nvSpPr>
        <dsp:cNvPr id="0" name=""/>
        <dsp:cNvSpPr/>
      </dsp:nvSpPr>
      <dsp:spPr>
        <a:xfrm>
          <a:off x="5456665" y="333000"/>
          <a:ext cx="1558307" cy="719999"/>
        </a:xfrm>
        <a:prstGeom prst="round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err="1" smtClean="0">
              <a:solidFill>
                <a:schemeClr val="accent1"/>
              </a:solidFill>
            </a:rPr>
            <a:t>Yield</a:t>
          </a:r>
          <a:r>
            <a:rPr lang="fr-FR" sz="1200" b="1" kern="1200" noProof="0" dirty="0" smtClean="0">
              <a:solidFill>
                <a:schemeClr val="accent1"/>
              </a:solidFill>
            </a:rPr>
            <a:t> temps réel</a:t>
          </a:r>
          <a:endParaRPr lang="fr-FR" sz="1200" b="1" kern="1200" noProof="0" dirty="0">
            <a:solidFill>
              <a:schemeClr val="accent1"/>
            </a:solidFill>
          </a:endParaRPr>
        </a:p>
      </dsp:txBody>
      <dsp:txXfrm>
        <a:off x="5491812" y="368147"/>
        <a:ext cx="1488013" cy="649705"/>
      </dsp:txXfrm>
    </dsp:sp>
    <dsp:sp modelId="{F3973C81-2114-4050-8515-9352593E0055}">
      <dsp:nvSpPr>
        <dsp:cNvPr id="0" name=""/>
        <dsp:cNvSpPr/>
      </dsp:nvSpPr>
      <dsp:spPr>
        <a:xfrm>
          <a:off x="7274690" y="333000"/>
          <a:ext cx="1558307" cy="719999"/>
        </a:xfrm>
        <a:prstGeom prst="round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noProof="0" dirty="0" smtClean="0">
              <a:solidFill>
                <a:schemeClr val="bg1"/>
              </a:solidFill>
            </a:rPr>
            <a:t>Suivi et mesure de la performance</a:t>
          </a:r>
          <a:endParaRPr lang="fr-FR" sz="1200" b="1" kern="1200" noProof="0" dirty="0">
            <a:solidFill>
              <a:schemeClr val="bg1"/>
            </a:solidFill>
          </a:endParaRPr>
        </a:p>
      </dsp:txBody>
      <dsp:txXfrm>
        <a:off x="7309837" y="368147"/>
        <a:ext cx="1488013" cy="649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20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57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3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01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4902200"/>
            <a:ext cx="12192001" cy="19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ctr"/>
            <a:endParaRPr lang="fr-FR" sz="3200" i="1" dirty="0">
              <a:solidFill>
                <a:srgbClr val="04447B"/>
              </a:solidFill>
              <a:latin typeface="Share" panose="02000506040000020004" pitchFamily="50" charset="0"/>
              <a:cs typeface="Helvetica" panose="020B0604020202020204" pitchFamily="34" charset="0"/>
            </a:endParaRPr>
          </a:p>
        </p:txBody>
      </p:sp>
      <p:grpSp>
        <p:nvGrpSpPr>
          <p:cNvPr id="12" name="Grouper 12"/>
          <p:cNvGrpSpPr/>
          <p:nvPr/>
        </p:nvGrpSpPr>
        <p:grpSpPr>
          <a:xfrm>
            <a:off x="5060532" y="3166739"/>
            <a:ext cx="2070936" cy="1553202"/>
            <a:chOff x="2042023" y="558496"/>
            <a:chExt cx="2520000" cy="2520000"/>
          </a:xfrm>
        </p:grpSpPr>
        <p:sp>
          <p:nvSpPr>
            <p:cNvPr id="13" name="Ellipse 12"/>
            <p:cNvSpPr>
              <a:spLocks/>
            </p:cNvSpPr>
            <p:nvPr/>
          </p:nvSpPr>
          <p:spPr>
            <a:xfrm>
              <a:off x="2042023" y="558496"/>
              <a:ext cx="2520000" cy="2520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127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fr-FR" dirty="0" smtClean="0">
                <a:solidFill>
                  <a:srgbClr val="000000"/>
                </a:solidFill>
                <a:latin typeface="Bell MT"/>
                <a:cs typeface="Bell MT"/>
              </a:endParaRPr>
            </a:p>
          </p:txBody>
        </p:sp>
        <p:pic>
          <p:nvPicPr>
            <p:cNvPr id="14" name="Picture 1" descr="D:\Dropbox\Tech'4'Team\Tech'4'Team Direction Commerciale\Communication\Externe\Identité visuelle\Logo t4t_def\spectacle\logo_t4t_apostrophe_spectacl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5772" y="1008496"/>
              <a:ext cx="2292503" cy="1620000"/>
            </a:xfrm>
            <a:prstGeom prst="rect">
              <a:avLst/>
            </a:prstGeom>
            <a:noFill/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11595"/>
            <a:ext cx="9144000" cy="46954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rgbClr val="03224C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92805"/>
            <a:ext cx="10363200" cy="718790"/>
          </a:xfrm>
        </p:spPr>
        <p:txBody>
          <a:bodyPr anchor="ctr">
            <a:normAutofit/>
          </a:bodyPr>
          <a:lstStyle>
            <a:lvl1pPr algn="ctr">
              <a:defRPr lang="en-US" sz="3200" b="1" kern="1200" dirty="0">
                <a:solidFill>
                  <a:schemeClr val="accent1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6272" y="7163405"/>
            <a:ext cx="90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3 34 76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4586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102 204 204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83360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220 220 220 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43634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255 25 50 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089336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0 250 154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742324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255 153 51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96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1"/>
            <a:ext cx="11040533" cy="67586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3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fld id="{59F10DCB-0B42-4E22-B3E5-73EF34FFE63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idx="1"/>
          </p:nvPr>
        </p:nvSpPr>
        <p:spPr>
          <a:xfrm>
            <a:off x="575736" y="1052513"/>
            <a:ext cx="11040533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 sz="1800" dirty="0" smtClean="0">
                <a:latin typeface="Helvetica Neue" panose="02000503000000020004" pitchFamily="50"/>
              </a:defRPr>
            </a:lvl1pPr>
            <a:lvl2pPr>
              <a:defRPr lang="fr-FR" sz="1600" dirty="0" smtClean="0">
                <a:latin typeface="Helvetica Neue" panose="02000503000000020004" pitchFamily="50"/>
              </a:defRPr>
            </a:lvl2pPr>
            <a:lvl3pPr>
              <a:defRPr lang="fr-FR" sz="1400" dirty="0" smtClean="0">
                <a:latin typeface="Helvetica Neue" panose="02000503000000020004" pitchFamily="50"/>
              </a:defRPr>
            </a:lvl3pPr>
            <a:lvl4pPr>
              <a:defRPr lang="fr-FR" sz="1200" dirty="0" smtClean="0">
                <a:latin typeface="Helvetica Neue" panose="02000503000000020004" pitchFamily="50"/>
              </a:defRPr>
            </a:lvl4pPr>
            <a:lvl5pPr>
              <a:defRPr lang="en-US" sz="12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575731" y="694032"/>
            <a:ext cx="11040536" cy="329167"/>
            <a:chOff x="431798" y="694032"/>
            <a:chExt cx="8280402" cy="329167"/>
          </a:xfrm>
        </p:grpSpPr>
        <p:grpSp>
          <p:nvGrpSpPr>
            <p:cNvPr id="7" name="Groupe 6"/>
            <p:cNvGrpSpPr/>
            <p:nvPr/>
          </p:nvGrpSpPr>
          <p:grpSpPr>
            <a:xfrm>
              <a:off x="431801" y="694032"/>
              <a:ext cx="8280399" cy="230973"/>
              <a:chOff x="431801" y="694032"/>
              <a:chExt cx="8280399" cy="230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Triangle rectangle 20"/>
              <p:cNvSpPr/>
              <p:nvPr/>
            </p:nvSpPr>
            <p:spPr>
              <a:xfrm rot="10800000">
                <a:off x="431801" y="732132"/>
                <a:ext cx="8280399" cy="19287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  <p:sp>
            <p:nvSpPr>
              <p:cNvPr id="17" name="Triangle rectangle 16"/>
              <p:cNvSpPr/>
              <p:nvPr/>
            </p:nvSpPr>
            <p:spPr>
              <a:xfrm rot="10800000">
                <a:off x="431801" y="694032"/>
                <a:ext cx="8280399" cy="192873"/>
              </a:xfrm>
              <a:prstGeom prst="rtTriangle">
                <a:avLst/>
              </a:prstGeom>
              <a:solidFill>
                <a:srgbClr val="0322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31798" y="732659"/>
              <a:ext cx="8280402" cy="290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050" b="1" dirty="0" smtClean="0">
                  <a:solidFill>
                    <a:srgbClr val="03224C"/>
                  </a:solidFill>
                  <a:latin typeface="Share"/>
                </a:rPr>
                <a:t>TECH’4’TEAM</a:t>
              </a:r>
              <a:endParaRPr lang="fr-FR" sz="1100" b="1" dirty="0">
                <a:solidFill>
                  <a:srgbClr val="03224C"/>
                </a:solidFill>
                <a:latin typeface="Shar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23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9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/>
          <p:cNvSpPr/>
          <p:nvPr/>
        </p:nvSpPr>
        <p:spPr>
          <a:xfrm rot="10800000">
            <a:off x="575731" y="80576"/>
            <a:ext cx="11040532" cy="61279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7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3224C"/>
                </a:solidFill>
                <a:latin typeface="Helvetica Neue" panose="02000503000000020004" pitchFamily="5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9383" y="335523"/>
            <a:ext cx="11040536" cy="35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sz="1600" b="1" dirty="0" smtClean="0">
                <a:solidFill>
                  <a:srgbClr val="03224C"/>
                </a:solidFill>
                <a:latin typeface="Share"/>
              </a:rPr>
              <a:t>TECH’4’TEAM</a:t>
            </a:r>
            <a:endParaRPr lang="fr-FR" b="1" dirty="0">
              <a:solidFill>
                <a:srgbClr val="03224C"/>
              </a:solidFill>
              <a:latin typeface="Share"/>
            </a:endParaRPr>
          </a:p>
        </p:txBody>
      </p:sp>
      <p:sp>
        <p:nvSpPr>
          <p:cNvPr id="22" name="Triangle rectangle 21"/>
          <p:cNvSpPr/>
          <p:nvPr/>
        </p:nvSpPr>
        <p:spPr>
          <a:xfrm rot="10800000">
            <a:off x="575731" y="-2"/>
            <a:ext cx="11040532" cy="612797"/>
          </a:xfrm>
          <a:prstGeom prst="rtTriangle">
            <a:avLst/>
          </a:prstGeom>
          <a:solidFill>
            <a:srgbClr val="032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39705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3" y="1060175"/>
            <a:ext cx="5444067" cy="5429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smtClean="0">
                <a:latin typeface="Helvetica Neue" panose="02000503000000020004" pitchFamily="50"/>
              </a:defRPr>
            </a:lvl1pPr>
            <a:lvl2pPr>
              <a:defRPr lang="fr-FR" sz="1400" smtClean="0">
                <a:latin typeface="Helvetica Neue" panose="02000503000000020004" pitchFamily="50"/>
              </a:defRPr>
            </a:lvl2pPr>
            <a:lvl3pPr>
              <a:defRPr lang="fr-FR" sz="1200" smtClean="0">
                <a:latin typeface="Helvetica Neue" panose="02000503000000020004" pitchFamily="50"/>
              </a:defRPr>
            </a:lvl3pPr>
            <a:lvl4pPr>
              <a:defRPr lang="fr-FR" sz="110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28" y="1052514"/>
            <a:ext cx="5444065" cy="54371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dirty="0" smtClean="0">
                <a:latin typeface="Helvetica Neue" panose="02000503000000020004" pitchFamily="50"/>
              </a:defRPr>
            </a:lvl1pPr>
            <a:lvl2pPr>
              <a:defRPr lang="fr-FR" sz="1400" dirty="0" smtClean="0">
                <a:latin typeface="Helvetica Neue" panose="02000503000000020004" pitchFamily="50"/>
              </a:defRPr>
            </a:lvl2pPr>
            <a:lvl3pPr>
              <a:defRPr lang="fr-FR" sz="1200" dirty="0" smtClean="0">
                <a:latin typeface="Helvetica Neue" panose="02000503000000020004" pitchFamily="50"/>
              </a:defRPr>
            </a:lvl3pPr>
            <a:lvl4pPr>
              <a:defRPr lang="fr-FR" sz="1100" dirty="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E2080989-7E74-4881-A441-FF60241FE8A0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2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75731" y="694032"/>
            <a:ext cx="11040536" cy="329167"/>
            <a:chOff x="431798" y="694032"/>
            <a:chExt cx="8280402" cy="329167"/>
          </a:xfrm>
        </p:grpSpPr>
        <p:grpSp>
          <p:nvGrpSpPr>
            <p:cNvPr id="34" name="Groupe 33"/>
            <p:cNvGrpSpPr/>
            <p:nvPr/>
          </p:nvGrpSpPr>
          <p:grpSpPr>
            <a:xfrm>
              <a:off x="431801" y="694032"/>
              <a:ext cx="8280399" cy="230973"/>
              <a:chOff x="431801" y="694032"/>
              <a:chExt cx="8280399" cy="230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Triangle rectangle 35"/>
              <p:cNvSpPr/>
              <p:nvPr/>
            </p:nvSpPr>
            <p:spPr>
              <a:xfrm rot="10800000">
                <a:off x="431801" y="732132"/>
                <a:ext cx="8280399" cy="19287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  <p:sp>
            <p:nvSpPr>
              <p:cNvPr id="37" name="Triangle rectangle 36"/>
              <p:cNvSpPr/>
              <p:nvPr/>
            </p:nvSpPr>
            <p:spPr>
              <a:xfrm rot="10800000">
                <a:off x="431801" y="694032"/>
                <a:ext cx="8280399" cy="192873"/>
              </a:xfrm>
              <a:prstGeom prst="rtTriangle">
                <a:avLst/>
              </a:prstGeom>
              <a:solidFill>
                <a:srgbClr val="0322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31798" y="732659"/>
              <a:ext cx="8280402" cy="290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050" b="1" dirty="0" smtClean="0">
                  <a:solidFill>
                    <a:srgbClr val="03224C"/>
                  </a:solidFill>
                  <a:latin typeface="Share"/>
                </a:rPr>
                <a:t>TECH’4’TEAM</a:t>
              </a:r>
              <a:endParaRPr lang="fr-FR" sz="1100" b="1" dirty="0">
                <a:solidFill>
                  <a:srgbClr val="03224C"/>
                </a:solidFill>
                <a:latin typeface="Shar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623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9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2880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04085"/>
            <a:ext cx="542184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33" y="2027997"/>
            <a:ext cx="5421843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04085"/>
            <a:ext cx="544406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27997"/>
            <a:ext cx="544406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dirty="0" smtClean="0">
                <a:latin typeface="Helvetica Neue" panose="02000503000000020004" pitchFamily="50"/>
              </a:defRPr>
            </a:lvl1pPr>
            <a:lvl2pPr>
              <a:defRPr lang="fr-FR" sz="1400" b="0" dirty="0" smtClean="0">
                <a:latin typeface="Helvetica Neue" panose="02000503000000020004" pitchFamily="50"/>
              </a:defRPr>
            </a:lvl2pPr>
            <a:lvl3pPr>
              <a:defRPr lang="fr-FR" sz="1200" b="0" dirty="0" smtClean="0">
                <a:latin typeface="Helvetica Neue" panose="02000503000000020004" pitchFamily="50"/>
              </a:defRPr>
            </a:lvl3pPr>
            <a:lvl4pPr>
              <a:defRPr lang="fr-FR" sz="1100" b="0" dirty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4929826B-B8D5-45CD-8F6A-A90C57CD309A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2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75731" y="694032"/>
            <a:ext cx="11040536" cy="329167"/>
            <a:chOff x="431798" y="694032"/>
            <a:chExt cx="8280402" cy="329167"/>
          </a:xfrm>
        </p:grpSpPr>
        <p:grpSp>
          <p:nvGrpSpPr>
            <p:cNvPr id="30" name="Groupe 29"/>
            <p:cNvGrpSpPr/>
            <p:nvPr/>
          </p:nvGrpSpPr>
          <p:grpSpPr>
            <a:xfrm>
              <a:off x="431801" y="694032"/>
              <a:ext cx="8280399" cy="230973"/>
              <a:chOff x="431801" y="694032"/>
              <a:chExt cx="8280399" cy="230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Triangle rectangle 31"/>
              <p:cNvSpPr/>
              <p:nvPr/>
            </p:nvSpPr>
            <p:spPr>
              <a:xfrm rot="10800000">
                <a:off x="431801" y="732132"/>
                <a:ext cx="8280399" cy="19287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  <p:sp>
            <p:nvSpPr>
              <p:cNvPr id="33" name="Triangle rectangle 32"/>
              <p:cNvSpPr/>
              <p:nvPr/>
            </p:nvSpPr>
            <p:spPr>
              <a:xfrm rot="10800000">
                <a:off x="431801" y="694032"/>
                <a:ext cx="8280399" cy="192873"/>
              </a:xfrm>
              <a:prstGeom prst="rtTriangle">
                <a:avLst/>
              </a:prstGeom>
              <a:solidFill>
                <a:srgbClr val="0322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31798" y="732659"/>
              <a:ext cx="8280402" cy="290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050" b="1" dirty="0" smtClean="0">
                  <a:solidFill>
                    <a:srgbClr val="03224C"/>
                  </a:solidFill>
                  <a:latin typeface="Share"/>
                </a:rPr>
                <a:t>TECH’4’TEAM</a:t>
              </a:r>
              <a:endParaRPr lang="fr-FR" sz="1100" b="1" dirty="0">
                <a:solidFill>
                  <a:srgbClr val="03224C"/>
                </a:solidFill>
                <a:latin typeface="Shar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8479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32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C8DC805A-8AFB-43E5-B897-31CA038604E8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2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23" name="Groupe 22"/>
          <p:cNvGrpSpPr/>
          <p:nvPr/>
        </p:nvGrpSpPr>
        <p:grpSpPr>
          <a:xfrm>
            <a:off x="575731" y="694032"/>
            <a:ext cx="11040536" cy="329167"/>
            <a:chOff x="431798" y="694032"/>
            <a:chExt cx="8280402" cy="329167"/>
          </a:xfrm>
        </p:grpSpPr>
        <p:grpSp>
          <p:nvGrpSpPr>
            <p:cNvPr id="24" name="Groupe 23"/>
            <p:cNvGrpSpPr/>
            <p:nvPr/>
          </p:nvGrpSpPr>
          <p:grpSpPr>
            <a:xfrm>
              <a:off x="431801" y="694032"/>
              <a:ext cx="8280399" cy="230973"/>
              <a:chOff x="431801" y="694032"/>
              <a:chExt cx="8280399" cy="230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Triangle rectangle 25"/>
              <p:cNvSpPr/>
              <p:nvPr/>
            </p:nvSpPr>
            <p:spPr>
              <a:xfrm rot="10800000">
                <a:off x="431801" y="732132"/>
                <a:ext cx="8280399" cy="19287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  <p:sp>
            <p:nvSpPr>
              <p:cNvPr id="27" name="Triangle rectangle 26"/>
              <p:cNvSpPr/>
              <p:nvPr/>
            </p:nvSpPr>
            <p:spPr>
              <a:xfrm rot="10800000">
                <a:off x="431801" y="694032"/>
                <a:ext cx="8280399" cy="192873"/>
              </a:xfrm>
              <a:prstGeom prst="rtTriangle">
                <a:avLst/>
              </a:prstGeom>
              <a:solidFill>
                <a:srgbClr val="0322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31798" y="732659"/>
              <a:ext cx="8280402" cy="290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050" b="1" dirty="0" smtClean="0">
                  <a:solidFill>
                    <a:srgbClr val="03224C"/>
                  </a:solidFill>
                  <a:latin typeface="Share"/>
                </a:rPr>
                <a:t>TECH’4’TEAM</a:t>
              </a:r>
              <a:endParaRPr lang="fr-FR" sz="1100" b="1" dirty="0">
                <a:solidFill>
                  <a:srgbClr val="03224C"/>
                </a:solidFill>
                <a:latin typeface="Shar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4912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A67D-15FE-4ECC-815F-E9DCE43469B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20/01/2016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7606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47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C97F06D1-2604-4DDD-8204-B59F8DC8DF53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2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4120856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DFC505A9-9DB0-4A77-9E10-85BE76176A95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2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1106804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22C6DC44-4E29-4605-B0B0-20DC75A7CE57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2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3838839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8708FB41-0D37-4DA3-A47C-7181D886F6E7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2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1446120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" y="0"/>
            <a:ext cx="12187315" cy="40005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5128" y="2156790"/>
            <a:ext cx="3633145" cy="172094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  <a:latin typeface="Helvetica Neue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  <a:latin typeface="Helvetica Neue"/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0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55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" y="4902200"/>
            <a:ext cx="12192001" cy="195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180000" rIns="360000" bIns="180000" rtlCol="0" anchor="t" anchorCtr="0"/>
          <a:lstStyle/>
          <a:p>
            <a:pPr algn="ctr"/>
            <a:endParaRPr lang="fr-FR" sz="3200" i="1" dirty="0">
              <a:solidFill>
                <a:srgbClr val="04447B"/>
              </a:solidFill>
              <a:latin typeface="Share" panose="02000506040000020004" pitchFamily="50" charset="0"/>
              <a:cs typeface="Helvetica" panose="020B0604020202020204" pitchFamily="34" charset="0"/>
            </a:endParaRPr>
          </a:p>
        </p:txBody>
      </p:sp>
      <p:grpSp>
        <p:nvGrpSpPr>
          <p:cNvPr id="12" name="Grouper 12"/>
          <p:cNvGrpSpPr/>
          <p:nvPr/>
        </p:nvGrpSpPr>
        <p:grpSpPr>
          <a:xfrm>
            <a:off x="5060532" y="3166739"/>
            <a:ext cx="2070936" cy="1553202"/>
            <a:chOff x="2042023" y="558496"/>
            <a:chExt cx="2520000" cy="2520000"/>
          </a:xfrm>
        </p:grpSpPr>
        <p:sp>
          <p:nvSpPr>
            <p:cNvPr id="13" name="Ellipse 12"/>
            <p:cNvSpPr>
              <a:spLocks/>
            </p:cNvSpPr>
            <p:nvPr/>
          </p:nvSpPr>
          <p:spPr>
            <a:xfrm>
              <a:off x="2042023" y="558496"/>
              <a:ext cx="2520000" cy="25200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 w="127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fr-FR" dirty="0" smtClean="0">
                <a:solidFill>
                  <a:srgbClr val="000000"/>
                </a:solidFill>
                <a:latin typeface="Bell MT"/>
                <a:cs typeface="Bell MT"/>
              </a:endParaRPr>
            </a:p>
          </p:txBody>
        </p:sp>
        <p:pic>
          <p:nvPicPr>
            <p:cNvPr id="14" name="Picture 1" descr="D:\Dropbox\Tech'4'Team\Tech'4'Team Direction Commerciale\Communication\Externe\Identité visuelle\Logo t4t_def\spectacle\logo_t4t_apostrophe_spectacl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5772" y="1008496"/>
              <a:ext cx="2292503" cy="1620000"/>
            </a:xfrm>
            <a:prstGeom prst="rect">
              <a:avLst/>
            </a:prstGeom>
            <a:noFill/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11595"/>
            <a:ext cx="9144000" cy="46954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rgbClr val="03224C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92805"/>
            <a:ext cx="10363200" cy="718790"/>
          </a:xfrm>
        </p:spPr>
        <p:txBody>
          <a:bodyPr anchor="ctr">
            <a:normAutofit/>
          </a:bodyPr>
          <a:lstStyle>
            <a:lvl1pPr algn="ctr">
              <a:defRPr lang="en-US" sz="3200" b="1" kern="1200" dirty="0">
                <a:solidFill>
                  <a:schemeClr val="accent1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6272" y="7163405"/>
            <a:ext cx="90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3 34 76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4586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102 204 204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83360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220 220 220 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43634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255 25 50 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089336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0 250 154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742324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solidFill>
                  <a:prstClr val="black"/>
                </a:solidFill>
                <a:latin typeface="Helvetica Neue"/>
              </a:rPr>
              <a:t>255 153 51</a:t>
            </a:r>
            <a:endParaRPr lang="fr-FR" sz="1050" dirty="0">
              <a:solidFill>
                <a:prstClr val="black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443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1"/>
            <a:ext cx="11040533" cy="67586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1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fld id="{59F10DCB-0B42-4E22-B3E5-73EF34FFE63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idx="1"/>
          </p:nvPr>
        </p:nvSpPr>
        <p:spPr>
          <a:xfrm>
            <a:off x="575736" y="1052513"/>
            <a:ext cx="11040533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 sz="1800" dirty="0" smtClean="0">
                <a:latin typeface="Helvetica Neue" panose="02000503000000020004" pitchFamily="50"/>
              </a:defRPr>
            </a:lvl1pPr>
            <a:lvl2pPr>
              <a:defRPr lang="fr-FR" sz="1600" dirty="0" smtClean="0">
                <a:latin typeface="Helvetica Neue" panose="02000503000000020004" pitchFamily="50"/>
              </a:defRPr>
            </a:lvl2pPr>
            <a:lvl3pPr>
              <a:defRPr lang="fr-FR" sz="1400" dirty="0" smtClean="0">
                <a:latin typeface="Helvetica Neue" panose="02000503000000020004" pitchFamily="50"/>
              </a:defRPr>
            </a:lvl3pPr>
            <a:lvl4pPr>
              <a:defRPr lang="fr-FR" sz="1200" dirty="0" smtClean="0">
                <a:latin typeface="Helvetica Neue" panose="02000503000000020004" pitchFamily="50"/>
              </a:defRPr>
            </a:lvl4pPr>
            <a:lvl5pPr>
              <a:defRPr lang="en-US" sz="12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575731" y="694032"/>
            <a:ext cx="11040536" cy="329167"/>
            <a:chOff x="431798" y="694032"/>
            <a:chExt cx="8280402" cy="329167"/>
          </a:xfrm>
        </p:grpSpPr>
        <p:grpSp>
          <p:nvGrpSpPr>
            <p:cNvPr id="7" name="Groupe 6"/>
            <p:cNvGrpSpPr/>
            <p:nvPr/>
          </p:nvGrpSpPr>
          <p:grpSpPr>
            <a:xfrm>
              <a:off x="431801" y="694032"/>
              <a:ext cx="8280399" cy="230973"/>
              <a:chOff x="431801" y="694032"/>
              <a:chExt cx="8280399" cy="230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Triangle rectangle 20"/>
              <p:cNvSpPr/>
              <p:nvPr/>
            </p:nvSpPr>
            <p:spPr>
              <a:xfrm rot="10800000">
                <a:off x="431801" y="732132"/>
                <a:ext cx="8280399" cy="19287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  <p:sp>
            <p:nvSpPr>
              <p:cNvPr id="17" name="Triangle rectangle 16"/>
              <p:cNvSpPr/>
              <p:nvPr/>
            </p:nvSpPr>
            <p:spPr>
              <a:xfrm rot="10800000">
                <a:off x="431801" y="694032"/>
                <a:ext cx="8280399" cy="192873"/>
              </a:xfrm>
              <a:prstGeom prst="rtTriangle">
                <a:avLst/>
              </a:prstGeom>
              <a:solidFill>
                <a:srgbClr val="0322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31798" y="732659"/>
              <a:ext cx="8280402" cy="290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050" b="1" dirty="0" smtClean="0">
                  <a:solidFill>
                    <a:srgbClr val="03224C"/>
                  </a:solidFill>
                  <a:latin typeface="Share"/>
                </a:rPr>
                <a:t>TECH’4’TEAM</a:t>
              </a:r>
              <a:endParaRPr lang="fr-FR" sz="1100" b="1" dirty="0">
                <a:solidFill>
                  <a:srgbClr val="03224C"/>
                </a:solidFill>
                <a:latin typeface="Shar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888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9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/>
          <p:cNvSpPr/>
          <p:nvPr/>
        </p:nvSpPr>
        <p:spPr>
          <a:xfrm rot="10800000">
            <a:off x="575731" y="80574"/>
            <a:ext cx="11040532" cy="61279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3224C"/>
                </a:solidFill>
                <a:latin typeface="Helvetica Neue" panose="02000503000000020004" pitchFamily="5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9383" y="335523"/>
            <a:ext cx="11040536" cy="357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sz="1600" b="1" dirty="0" smtClean="0">
                <a:solidFill>
                  <a:srgbClr val="03224C"/>
                </a:solidFill>
                <a:latin typeface="Share"/>
              </a:rPr>
              <a:t>TECH’4’TEAM</a:t>
            </a:r>
            <a:endParaRPr lang="fr-FR" b="1" dirty="0">
              <a:solidFill>
                <a:srgbClr val="03224C"/>
              </a:solidFill>
              <a:latin typeface="Share"/>
            </a:endParaRPr>
          </a:p>
        </p:txBody>
      </p:sp>
      <p:sp>
        <p:nvSpPr>
          <p:cNvPr id="22" name="Triangle rectangle 21"/>
          <p:cNvSpPr/>
          <p:nvPr/>
        </p:nvSpPr>
        <p:spPr>
          <a:xfrm rot="10800000">
            <a:off x="575731" y="-2"/>
            <a:ext cx="11040532" cy="612797"/>
          </a:xfrm>
          <a:prstGeom prst="rtTriangle">
            <a:avLst/>
          </a:prstGeom>
          <a:solidFill>
            <a:srgbClr val="032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262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3" y="1060175"/>
            <a:ext cx="5444067" cy="5429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smtClean="0">
                <a:latin typeface="Helvetica Neue" panose="02000503000000020004" pitchFamily="50"/>
              </a:defRPr>
            </a:lvl1pPr>
            <a:lvl2pPr>
              <a:defRPr lang="fr-FR" sz="1400" smtClean="0">
                <a:latin typeface="Helvetica Neue" panose="02000503000000020004" pitchFamily="50"/>
              </a:defRPr>
            </a:lvl2pPr>
            <a:lvl3pPr>
              <a:defRPr lang="fr-FR" sz="1200" smtClean="0">
                <a:latin typeface="Helvetica Neue" panose="02000503000000020004" pitchFamily="50"/>
              </a:defRPr>
            </a:lvl3pPr>
            <a:lvl4pPr>
              <a:defRPr lang="fr-FR" sz="110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26" y="1052514"/>
            <a:ext cx="5444065" cy="54371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dirty="0" smtClean="0">
                <a:latin typeface="Helvetica Neue" panose="02000503000000020004" pitchFamily="50"/>
              </a:defRPr>
            </a:lvl1pPr>
            <a:lvl2pPr>
              <a:defRPr lang="fr-FR" sz="1400" dirty="0" smtClean="0">
                <a:latin typeface="Helvetica Neue" panose="02000503000000020004" pitchFamily="50"/>
              </a:defRPr>
            </a:lvl2pPr>
            <a:lvl3pPr>
              <a:defRPr lang="fr-FR" sz="1200" dirty="0" smtClean="0">
                <a:latin typeface="Helvetica Neue" panose="02000503000000020004" pitchFamily="50"/>
              </a:defRPr>
            </a:lvl3pPr>
            <a:lvl4pPr>
              <a:defRPr lang="fr-FR" sz="1100" dirty="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E2080989-7E74-4881-A441-FF60241FE8A0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575731" y="694032"/>
            <a:ext cx="11040536" cy="329167"/>
            <a:chOff x="431798" y="694032"/>
            <a:chExt cx="8280402" cy="329167"/>
          </a:xfrm>
        </p:grpSpPr>
        <p:grpSp>
          <p:nvGrpSpPr>
            <p:cNvPr id="34" name="Groupe 33"/>
            <p:cNvGrpSpPr/>
            <p:nvPr/>
          </p:nvGrpSpPr>
          <p:grpSpPr>
            <a:xfrm>
              <a:off x="431801" y="694032"/>
              <a:ext cx="8280399" cy="230973"/>
              <a:chOff x="431801" y="694032"/>
              <a:chExt cx="8280399" cy="230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Triangle rectangle 35"/>
              <p:cNvSpPr/>
              <p:nvPr/>
            </p:nvSpPr>
            <p:spPr>
              <a:xfrm rot="10800000">
                <a:off x="431801" y="732132"/>
                <a:ext cx="8280399" cy="19287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  <p:sp>
            <p:nvSpPr>
              <p:cNvPr id="37" name="Triangle rectangle 36"/>
              <p:cNvSpPr/>
              <p:nvPr/>
            </p:nvSpPr>
            <p:spPr>
              <a:xfrm rot="10800000">
                <a:off x="431801" y="694032"/>
                <a:ext cx="8280399" cy="192873"/>
              </a:xfrm>
              <a:prstGeom prst="rtTriangle">
                <a:avLst/>
              </a:prstGeom>
              <a:solidFill>
                <a:srgbClr val="0322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31798" y="732659"/>
              <a:ext cx="8280402" cy="290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050" b="1" dirty="0" smtClean="0">
                  <a:solidFill>
                    <a:srgbClr val="03224C"/>
                  </a:solidFill>
                  <a:latin typeface="Share"/>
                </a:rPr>
                <a:t>TECH’4’TEAM</a:t>
              </a:r>
              <a:endParaRPr lang="fr-FR" sz="1100" b="1" dirty="0">
                <a:solidFill>
                  <a:srgbClr val="03224C"/>
                </a:solidFill>
                <a:latin typeface="Shar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0679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9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2880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5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324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04085"/>
            <a:ext cx="542184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33" y="2027997"/>
            <a:ext cx="5421843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04085"/>
            <a:ext cx="544406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27997"/>
            <a:ext cx="544406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dirty="0" smtClean="0">
                <a:latin typeface="Helvetica Neue" panose="02000503000000020004" pitchFamily="50"/>
              </a:defRPr>
            </a:lvl1pPr>
            <a:lvl2pPr>
              <a:defRPr lang="fr-FR" sz="1400" b="0" dirty="0" smtClean="0">
                <a:latin typeface="Helvetica Neue" panose="02000503000000020004" pitchFamily="50"/>
              </a:defRPr>
            </a:lvl2pPr>
            <a:lvl3pPr>
              <a:defRPr lang="fr-FR" sz="1200" b="0" dirty="0" smtClean="0">
                <a:latin typeface="Helvetica Neue" panose="02000503000000020004" pitchFamily="50"/>
              </a:defRPr>
            </a:lvl3pPr>
            <a:lvl4pPr>
              <a:defRPr lang="fr-FR" sz="1100" b="0" dirty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4929826B-B8D5-45CD-8F6A-A90C57CD309A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575731" y="694032"/>
            <a:ext cx="11040536" cy="329167"/>
            <a:chOff x="431798" y="694032"/>
            <a:chExt cx="8280402" cy="329167"/>
          </a:xfrm>
        </p:grpSpPr>
        <p:grpSp>
          <p:nvGrpSpPr>
            <p:cNvPr id="30" name="Groupe 29"/>
            <p:cNvGrpSpPr/>
            <p:nvPr/>
          </p:nvGrpSpPr>
          <p:grpSpPr>
            <a:xfrm>
              <a:off x="431801" y="694032"/>
              <a:ext cx="8280399" cy="230973"/>
              <a:chOff x="431801" y="694032"/>
              <a:chExt cx="8280399" cy="230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Triangle rectangle 31"/>
              <p:cNvSpPr/>
              <p:nvPr/>
            </p:nvSpPr>
            <p:spPr>
              <a:xfrm rot="10800000">
                <a:off x="431801" y="732132"/>
                <a:ext cx="8280399" cy="19287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  <p:sp>
            <p:nvSpPr>
              <p:cNvPr id="33" name="Triangle rectangle 32"/>
              <p:cNvSpPr/>
              <p:nvPr/>
            </p:nvSpPr>
            <p:spPr>
              <a:xfrm rot="10800000">
                <a:off x="431801" y="694032"/>
                <a:ext cx="8280399" cy="192873"/>
              </a:xfrm>
              <a:prstGeom prst="rtTriangle">
                <a:avLst/>
              </a:prstGeom>
              <a:solidFill>
                <a:srgbClr val="0322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31798" y="732659"/>
              <a:ext cx="8280402" cy="290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050" b="1" dirty="0" smtClean="0">
                  <a:solidFill>
                    <a:srgbClr val="03224C"/>
                  </a:solidFill>
                  <a:latin typeface="Share"/>
                </a:rPr>
                <a:t>TECH’4’TEAM</a:t>
              </a:r>
              <a:endParaRPr lang="fr-FR" sz="1100" b="1" dirty="0">
                <a:solidFill>
                  <a:srgbClr val="03224C"/>
                </a:solidFill>
                <a:latin typeface="Shar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445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32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C8DC805A-8AFB-43E5-B897-31CA038604E8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23" name="Groupe 22"/>
          <p:cNvGrpSpPr/>
          <p:nvPr/>
        </p:nvGrpSpPr>
        <p:grpSpPr>
          <a:xfrm>
            <a:off x="575731" y="694032"/>
            <a:ext cx="11040536" cy="329167"/>
            <a:chOff x="431798" y="694032"/>
            <a:chExt cx="8280402" cy="329167"/>
          </a:xfrm>
        </p:grpSpPr>
        <p:grpSp>
          <p:nvGrpSpPr>
            <p:cNvPr id="24" name="Groupe 23"/>
            <p:cNvGrpSpPr/>
            <p:nvPr/>
          </p:nvGrpSpPr>
          <p:grpSpPr>
            <a:xfrm>
              <a:off x="431801" y="694032"/>
              <a:ext cx="8280399" cy="230973"/>
              <a:chOff x="431801" y="694032"/>
              <a:chExt cx="8280399" cy="2309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Triangle rectangle 25"/>
              <p:cNvSpPr/>
              <p:nvPr/>
            </p:nvSpPr>
            <p:spPr>
              <a:xfrm rot="10800000">
                <a:off x="431801" y="732132"/>
                <a:ext cx="8280399" cy="192873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  <p:sp>
            <p:nvSpPr>
              <p:cNvPr id="27" name="Triangle rectangle 26"/>
              <p:cNvSpPr/>
              <p:nvPr/>
            </p:nvSpPr>
            <p:spPr>
              <a:xfrm rot="10800000">
                <a:off x="431801" y="694032"/>
                <a:ext cx="8280399" cy="192873"/>
              </a:xfrm>
              <a:prstGeom prst="rtTriangle">
                <a:avLst/>
              </a:prstGeom>
              <a:solidFill>
                <a:srgbClr val="03224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Helvetica Neue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431798" y="732659"/>
              <a:ext cx="8280402" cy="290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fr-FR" sz="1050" b="1" dirty="0" smtClean="0">
                  <a:solidFill>
                    <a:srgbClr val="03224C"/>
                  </a:solidFill>
                  <a:latin typeface="Share"/>
                </a:rPr>
                <a:t>TECH’4’TEAM</a:t>
              </a:r>
              <a:endParaRPr lang="fr-FR" sz="1100" b="1" dirty="0">
                <a:solidFill>
                  <a:srgbClr val="03224C"/>
                </a:solidFill>
                <a:latin typeface="Shar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3006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A67D-15FE-4ECC-815F-E9DCE43469BE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20/01/2016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874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C97F06D1-2604-4DDD-8204-B59F8DC8DF53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3191825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DFC505A9-9DB0-4A77-9E10-85BE76176A95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1296181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22C6DC44-4E29-4605-B0B0-20DC75A7CE57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1856804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4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8708FB41-0D37-4DA3-A47C-7181D886F6E7}" type="datetime1">
              <a:rPr lang="fr-FR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20/01/2016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4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4177912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3" y="0"/>
            <a:ext cx="12187315" cy="40005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5126" y="2156790"/>
            <a:ext cx="3633145" cy="1720944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47418" y="6409324"/>
            <a:ext cx="224083" cy="221156"/>
            <a:chOff x="4328868" y="5502988"/>
            <a:chExt cx="500307" cy="493774"/>
          </a:xfrm>
        </p:grpSpPr>
        <p:sp>
          <p:nvSpPr>
            <p:cNvPr id="25" name="Freeform 24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26" name="Freeform 25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  <a:latin typeface="Helvetica Neue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H="1">
            <a:off x="933709" y="6409324"/>
            <a:ext cx="224083" cy="221156"/>
            <a:chOff x="4328868" y="5502988"/>
            <a:chExt cx="500307" cy="493774"/>
          </a:xfrm>
        </p:grpSpPr>
        <p:sp>
          <p:nvSpPr>
            <p:cNvPr id="28" name="Freeform 27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  <a:latin typeface="Helvetica Neue"/>
              </a:endParaRPr>
            </a:p>
          </p:txBody>
        </p:sp>
        <p:sp>
          <p:nvSpPr>
            <p:cNvPr id="29" name="Freeform 28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prstClr val="black"/>
                </a:solidFill>
                <a:latin typeface="Helvetica Neue"/>
              </a:endParaRPr>
            </a:p>
          </p:txBody>
        </p:sp>
      </p:grpSp>
      <p:cxnSp>
        <p:nvCxnSpPr>
          <p:cNvPr id="30" name="Straight Connector 29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17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09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28687"/>
            <a:ext cx="9144000" cy="46954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rgbClr val="03224C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09897"/>
            <a:ext cx="10363200" cy="718790"/>
          </a:xfrm>
        </p:spPr>
        <p:txBody>
          <a:bodyPr anchor="ctr">
            <a:normAutofit/>
          </a:bodyPr>
          <a:lstStyle>
            <a:lvl1pPr algn="ctr">
              <a:defRPr lang="en-US" sz="3200" b="1" kern="1200" dirty="0">
                <a:solidFill>
                  <a:schemeClr val="accent1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6272" y="7163405"/>
            <a:ext cx="90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3 34 76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14586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102 204 204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83360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220 220 220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3634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255 25 50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089336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0 250 154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2324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255 153 51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"/>
            <a:ext cx="12192001" cy="51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4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46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1"/>
            <a:ext cx="11040533" cy="67586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7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6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idx="1"/>
          </p:nvPr>
        </p:nvSpPr>
        <p:spPr>
          <a:xfrm>
            <a:off x="575736" y="1052513"/>
            <a:ext cx="11040533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 sz="1800" dirty="0" smtClean="0">
                <a:latin typeface="Helvetica Neue" panose="02000503000000020004" pitchFamily="50"/>
              </a:defRPr>
            </a:lvl1pPr>
            <a:lvl2pPr>
              <a:defRPr lang="fr-FR" sz="1600" dirty="0" smtClean="0">
                <a:latin typeface="Helvetica Neue" panose="02000503000000020004" pitchFamily="50"/>
              </a:defRPr>
            </a:lvl2pPr>
            <a:lvl3pPr>
              <a:defRPr lang="fr-FR" sz="1400" dirty="0" smtClean="0">
                <a:latin typeface="Helvetica Neue" panose="02000503000000020004" pitchFamily="50"/>
              </a:defRPr>
            </a:lvl3pPr>
            <a:lvl4pPr>
              <a:defRPr lang="fr-FR" sz="1200" dirty="0" smtClean="0">
                <a:latin typeface="Helvetica Neue" panose="02000503000000020004" pitchFamily="50"/>
              </a:defRPr>
            </a:lvl4pPr>
            <a:lvl5pPr>
              <a:defRPr lang="en-US" sz="12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575735" y="694069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Triangle rectangle 20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17" name="Triangle rectangle 1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51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9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/>
          <p:cNvSpPr/>
          <p:nvPr/>
        </p:nvSpPr>
        <p:spPr>
          <a:xfrm rot="10800000">
            <a:off x="575731" y="80570"/>
            <a:ext cx="11040532" cy="61279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6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1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3224C"/>
                </a:solidFill>
                <a:latin typeface="Helvetica Neue" panose="02000503000000020004" pitchFamily="5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riangle rectangle 21"/>
          <p:cNvSpPr/>
          <p:nvPr/>
        </p:nvSpPr>
        <p:spPr>
          <a:xfrm rot="10800000">
            <a:off x="575731" y="-2"/>
            <a:ext cx="11040532" cy="612797"/>
          </a:xfrm>
          <a:prstGeom prst="rtTriangle">
            <a:avLst/>
          </a:prstGeom>
          <a:solidFill>
            <a:srgbClr val="032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797319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3" y="1060175"/>
            <a:ext cx="5444067" cy="5429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smtClean="0">
                <a:latin typeface="Helvetica Neue" panose="02000503000000020004" pitchFamily="50"/>
              </a:defRPr>
            </a:lvl1pPr>
            <a:lvl2pPr>
              <a:defRPr lang="fr-FR" sz="1400" smtClean="0">
                <a:latin typeface="Helvetica Neue" panose="02000503000000020004" pitchFamily="50"/>
              </a:defRPr>
            </a:lvl2pPr>
            <a:lvl3pPr>
              <a:defRPr lang="fr-FR" sz="1200" smtClean="0">
                <a:latin typeface="Helvetica Neue" panose="02000503000000020004" pitchFamily="50"/>
              </a:defRPr>
            </a:lvl3pPr>
            <a:lvl4pPr>
              <a:defRPr lang="fr-FR" sz="110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24" y="1052514"/>
            <a:ext cx="5444065" cy="54371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dirty="0" smtClean="0">
                <a:latin typeface="Helvetica Neue" panose="02000503000000020004" pitchFamily="50"/>
              </a:defRPr>
            </a:lvl1pPr>
            <a:lvl2pPr>
              <a:defRPr lang="fr-FR" sz="1400" dirty="0" smtClean="0">
                <a:latin typeface="Helvetica Neue" panose="02000503000000020004" pitchFamily="50"/>
              </a:defRPr>
            </a:lvl2pPr>
            <a:lvl3pPr>
              <a:defRPr lang="fr-FR" sz="1200" dirty="0" smtClean="0">
                <a:latin typeface="Helvetica Neue" panose="02000503000000020004" pitchFamily="50"/>
              </a:defRPr>
            </a:lvl3pPr>
            <a:lvl4pPr>
              <a:defRPr lang="fr-FR" sz="1100" dirty="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75735" y="694069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Triangle rectangle 35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37" name="Triangle rectangle 3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2022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9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2880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04085"/>
            <a:ext cx="542184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33" y="2027997"/>
            <a:ext cx="5421843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04085"/>
            <a:ext cx="544406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27997"/>
            <a:ext cx="544406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dirty="0" smtClean="0">
                <a:latin typeface="Helvetica Neue" panose="02000503000000020004" pitchFamily="50"/>
              </a:defRPr>
            </a:lvl1pPr>
            <a:lvl2pPr>
              <a:defRPr lang="fr-FR" sz="1400" b="0" dirty="0" smtClean="0">
                <a:latin typeface="Helvetica Neue" panose="02000503000000020004" pitchFamily="50"/>
              </a:defRPr>
            </a:lvl2pPr>
            <a:lvl3pPr>
              <a:defRPr lang="fr-FR" sz="1200" b="0" dirty="0" smtClean="0">
                <a:latin typeface="Helvetica Neue" panose="02000503000000020004" pitchFamily="50"/>
              </a:defRPr>
            </a:lvl3pPr>
            <a:lvl4pPr>
              <a:defRPr lang="fr-FR" sz="1100" b="0" dirty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575735" y="694069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Triangle rectangle 31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33" name="Triangle rectangle 32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2056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32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24" name="Groupe 23"/>
          <p:cNvGrpSpPr/>
          <p:nvPr/>
        </p:nvGrpSpPr>
        <p:grpSpPr>
          <a:xfrm>
            <a:off x="575735" y="694069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Triangle rectangle 25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27" name="Triangle rectangle 2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0912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4147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2378746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29130706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221939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97527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553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28687"/>
            <a:ext cx="9144000" cy="46954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rgbClr val="03224C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09897"/>
            <a:ext cx="10363200" cy="718790"/>
          </a:xfrm>
        </p:spPr>
        <p:txBody>
          <a:bodyPr anchor="ctr">
            <a:normAutofit/>
          </a:bodyPr>
          <a:lstStyle>
            <a:lvl1pPr algn="ctr">
              <a:defRPr lang="en-US" sz="3200" b="1" kern="1200" dirty="0">
                <a:solidFill>
                  <a:schemeClr val="accent1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6272" y="7163405"/>
            <a:ext cx="90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3 34 76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14586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102 204 204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83360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220 220 220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3634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255 25 50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089336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0 250 154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2324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255 153 51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"/>
            <a:ext cx="12192001" cy="51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9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1"/>
            <a:ext cx="11040533" cy="67586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1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0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idx="1"/>
          </p:nvPr>
        </p:nvSpPr>
        <p:spPr>
          <a:xfrm>
            <a:off x="575736" y="1052513"/>
            <a:ext cx="11040533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 sz="1800" dirty="0" smtClean="0">
                <a:latin typeface="Helvetica Neue" panose="02000503000000020004" pitchFamily="50"/>
              </a:defRPr>
            </a:lvl1pPr>
            <a:lvl2pPr>
              <a:defRPr lang="fr-FR" sz="1600" dirty="0" smtClean="0">
                <a:latin typeface="Helvetica Neue" panose="02000503000000020004" pitchFamily="50"/>
              </a:defRPr>
            </a:lvl2pPr>
            <a:lvl3pPr>
              <a:defRPr lang="fr-FR" sz="1400" dirty="0" smtClean="0">
                <a:latin typeface="Helvetica Neue" panose="02000503000000020004" pitchFamily="50"/>
              </a:defRPr>
            </a:lvl3pPr>
            <a:lvl4pPr>
              <a:defRPr lang="fr-FR" sz="1200" dirty="0" smtClean="0">
                <a:latin typeface="Helvetica Neue" panose="02000503000000020004" pitchFamily="50"/>
              </a:defRPr>
            </a:lvl4pPr>
            <a:lvl5pPr>
              <a:defRPr lang="en-US" sz="12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575735" y="694063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Triangle rectangle 20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17" name="Triangle rectangle 1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1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9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/>
          <p:cNvSpPr/>
          <p:nvPr/>
        </p:nvSpPr>
        <p:spPr>
          <a:xfrm rot="10800000">
            <a:off x="575731" y="80564"/>
            <a:ext cx="11040532" cy="61279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5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3224C"/>
                </a:solidFill>
                <a:latin typeface="Helvetica Neue" panose="02000503000000020004" pitchFamily="5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riangle rectangle 21"/>
          <p:cNvSpPr/>
          <p:nvPr/>
        </p:nvSpPr>
        <p:spPr>
          <a:xfrm rot="10800000">
            <a:off x="575731" y="-2"/>
            <a:ext cx="11040532" cy="612797"/>
          </a:xfrm>
          <a:prstGeom prst="rtTriangle">
            <a:avLst/>
          </a:prstGeom>
          <a:solidFill>
            <a:srgbClr val="032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305920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3" y="1060175"/>
            <a:ext cx="5444067" cy="5429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smtClean="0">
                <a:latin typeface="Helvetica Neue" panose="02000503000000020004" pitchFamily="50"/>
              </a:defRPr>
            </a:lvl1pPr>
            <a:lvl2pPr>
              <a:defRPr lang="fr-FR" sz="1400" smtClean="0">
                <a:latin typeface="Helvetica Neue" panose="02000503000000020004" pitchFamily="50"/>
              </a:defRPr>
            </a:lvl2pPr>
            <a:lvl3pPr>
              <a:defRPr lang="fr-FR" sz="1200" smtClean="0">
                <a:latin typeface="Helvetica Neue" panose="02000503000000020004" pitchFamily="50"/>
              </a:defRPr>
            </a:lvl3pPr>
            <a:lvl4pPr>
              <a:defRPr lang="fr-FR" sz="110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20" y="1052514"/>
            <a:ext cx="5444065" cy="54371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dirty="0" smtClean="0">
                <a:latin typeface="Helvetica Neue" panose="02000503000000020004" pitchFamily="50"/>
              </a:defRPr>
            </a:lvl1pPr>
            <a:lvl2pPr>
              <a:defRPr lang="fr-FR" sz="1400" dirty="0" smtClean="0">
                <a:latin typeface="Helvetica Neue" panose="02000503000000020004" pitchFamily="50"/>
              </a:defRPr>
            </a:lvl2pPr>
            <a:lvl3pPr>
              <a:defRPr lang="fr-FR" sz="1200" dirty="0" smtClean="0">
                <a:latin typeface="Helvetica Neue" panose="02000503000000020004" pitchFamily="50"/>
              </a:defRPr>
            </a:lvl3pPr>
            <a:lvl4pPr>
              <a:defRPr lang="fr-FR" sz="1100" dirty="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75735" y="694063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Triangle rectangle 35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37" name="Triangle rectangle 3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1894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9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2880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04085"/>
            <a:ext cx="542184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33" y="2027997"/>
            <a:ext cx="5421843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04085"/>
            <a:ext cx="544406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27997"/>
            <a:ext cx="544406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dirty="0" smtClean="0">
                <a:latin typeface="Helvetica Neue" panose="02000503000000020004" pitchFamily="50"/>
              </a:defRPr>
            </a:lvl1pPr>
            <a:lvl2pPr>
              <a:defRPr lang="fr-FR" sz="1400" b="0" dirty="0" smtClean="0">
                <a:latin typeface="Helvetica Neue" panose="02000503000000020004" pitchFamily="50"/>
              </a:defRPr>
            </a:lvl2pPr>
            <a:lvl3pPr>
              <a:defRPr lang="fr-FR" sz="1200" b="0" dirty="0" smtClean="0">
                <a:latin typeface="Helvetica Neue" panose="02000503000000020004" pitchFamily="50"/>
              </a:defRPr>
            </a:lvl3pPr>
            <a:lvl4pPr>
              <a:defRPr lang="fr-FR" sz="1100" b="0" dirty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575735" y="694063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Triangle rectangle 31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33" name="Triangle rectangle 32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824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32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24" name="Groupe 23"/>
          <p:cNvGrpSpPr/>
          <p:nvPr/>
        </p:nvGrpSpPr>
        <p:grpSpPr>
          <a:xfrm>
            <a:off x="575735" y="694063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Triangle rectangle 25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27" name="Triangle rectangle 2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2486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43515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1412380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3329493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5973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261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3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3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1886147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28687"/>
            <a:ext cx="9144000" cy="46954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rgbClr val="03224C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09897"/>
            <a:ext cx="10363200" cy="718790"/>
          </a:xfrm>
        </p:spPr>
        <p:txBody>
          <a:bodyPr anchor="ctr">
            <a:normAutofit/>
          </a:bodyPr>
          <a:lstStyle>
            <a:lvl1pPr algn="ctr">
              <a:defRPr lang="en-US" sz="3200" b="1" kern="1200" dirty="0">
                <a:solidFill>
                  <a:schemeClr val="accent1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6272" y="7163405"/>
            <a:ext cx="90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3 34 76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14586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102 204 204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83360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220 220 220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3634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255 25 50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089336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0 250 154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2324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255 153 51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"/>
            <a:ext cx="12192001" cy="51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6" y="1"/>
            <a:ext cx="11040533" cy="67586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17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16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idx="1"/>
          </p:nvPr>
        </p:nvSpPr>
        <p:spPr>
          <a:xfrm>
            <a:off x="575736" y="1052513"/>
            <a:ext cx="11040533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 sz="1800" dirty="0" smtClean="0">
                <a:latin typeface="Helvetica Neue" panose="02000503000000020004" pitchFamily="50"/>
              </a:defRPr>
            </a:lvl1pPr>
            <a:lvl2pPr>
              <a:defRPr lang="fr-FR" sz="1600" dirty="0" smtClean="0">
                <a:latin typeface="Helvetica Neue" panose="02000503000000020004" pitchFamily="50"/>
              </a:defRPr>
            </a:lvl2pPr>
            <a:lvl3pPr>
              <a:defRPr lang="fr-FR" sz="1400" dirty="0" smtClean="0">
                <a:latin typeface="Helvetica Neue" panose="02000503000000020004" pitchFamily="50"/>
              </a:defRPr>
            </a:lvl3pPr>
            <a:lvl4pPr>
              <a:defRPr lang="fr-FR" sz="1200" dirty="0" smtClean="0">
                <a:latin typeface="Helvetica Neue" panose="02000503000000020004" pitchFamily="50"/>
              </a:defRPr>
            </a:lvl4pPr>
            <a:lvl5pPr>
              <a:defRPr lang="en-US" sz="12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575735" y="694049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Triangle rectangle 20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17" name="Triangle rectangle 1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93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9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/>
          <p:cNvSpPr/>
          <p:nvPr/>
        </p:nvSpPr>
        <p:spPr>
          <a:xfrm rot="10800000">
            <a:off x="575731" y="80550"/>
            <a:ext cx="11040532" cy="61279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3224C"/>
                </a:solidFill>
                <a:latin typeface="Helvetica Neue" panose="02000503000000020004" pitchFamily="5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riangle rectangle 21"/>
          <p:cNvSpPr/>
          <p:nvPr/>
        </p:nvSpPr>
        <p:spPr>
          <a:xfrm rot="10800000">
            <a:off x="575731" y="-2"/>
            <a:ext cx="11040532" cy="612797"/>
          </a:xfrm>
          <a:prstGeom prst="rtTriangle">
            <a:avLst/>
          </a:prstGeom>
          <a:solidFill>
            <a:srgbClr val="032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4549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3" y="1060175"/>
            <a:ext cx="5444067" cy="5429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smtClean="0">
                <a:latin typeface="Helvetica Neue" panose="02000503000000020004" pitchFamily="50"/>
              </a:defRPr>
            </a:lvl1pPr>
            <a:lvl2pPr>
              <a:defRPr lang="fr-FR" sz="1400" smtClean="0">
                <a:latin typeface="Helvetica Neue" panose="02000503000000020004" pitchFamily="50"/>
              </a:defRPr>
            </a:lvl2pPr>
            <a:lvl3pPr>
              <a:defRPr lang="fr-FR" sz="1200" smtClean="0">
                <a:latin typeface="Helvetica Neue" panose="02000503000000020004" pitchFamily="50"/>
              </a:defRPr>
            </a:lvl3pPr>
            <a:lvl4pPr>
              <a:defRPr lang="fr-FR" sz="110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10" y="1052514"/>
            <a:ext cx="5444065" cy="54371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dirty="0" smtClean="0">
                <a:latin typeface="Helvetica Neue" panose="02000503000000020004" pitchFamily="50"/>
              </a:defRPr>
            </a:lvl1pPr>
            <a:lvl2pPr>
              <a:defRPr lang="fr-FR" sz="1400" dirty="0" smtClean="0">
                <a:latin typeface="Helvetica Neue" panose="02000503000000020004" pitchFamily="50"/>
              </a:defRPr>
            </a:lvl2pPr>
            <a:lvl3pPr>
              <a:defRPr lang="fr-FR" sz="1200" dirty="0" smtClean="0">
                <a:latin typeface="Helvetica Neue" panose="02000503000000020004" pitchFamily="50"/>
              </a:defRPr>
            </a:lvl3pPr>
            <a:lvl4pPr>
              <a:defRPr lang="fr-FR" sz="1100" dirty="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1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1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75735" y="694049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Triangle rectangle 35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37" name="Triangle rectangle 3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466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9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2880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04085"/>
            <a:ext cx="542184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33" y="2027997"/>
            <a:ext cx="5421843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204085"/>
            <a:ext cx="544406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27997"/>
            <a:ext cx="544406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dirty="0" smtClean="0">
                <a:latin typeface="Helvetica Neue" panose="02000503000000020004" pitchFamily="50"/>
              </a:defRPr>
            </a:lvl1pPr>
            <a:lvl2pPr>
              <a:defRPr lang="fr-FR" sz="1400" b="0" dirty="0" smtClean="0">
                <a:latin typeface="Helvetica Neue" panose="02000503000000020004" pitchFamily="50"/>
              </a:defRPr>
            </a:lvl2pPr>
            <a:lvl3pPr>
              <a:defRPr lang="fr-FR" sz="1200" b="0" dirty="0" smtClean="0">
                <a:latin typeface="Helvetica Neue" panose="02000503000000020004" pitchFamily="50"/>
              </a:defRPr>
            </a:lvl3pPr>
            <a:lvl4pPr>
              <a:defRPr lang="fr-FR" sz="1100" b="0" dirty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1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1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575735" y="694049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Triangle rectangle 31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33" name="Triangle rectangle 32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9074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32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1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1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735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24" name="Groupe 23"/>
          <p:cNvGrpSpPr/>
          <p:nvPr/>
        </p:nvGrpSpPr>
        <p:grpSpPr>
          <a:xfrm>
            <a:off x="575735" y="694049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Triangle rectangle 25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27" name="Triangle rectangle 2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98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7983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1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1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2722552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1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1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142240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9049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1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1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25562726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55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55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55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55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55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55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17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16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35241763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28687"/>
            <a:ext cx="9144000" cy="469544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rgbClr val="03224C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409897"/>
            <a:ext cx="10363200" cy="718790"/>
          </a:xfrm>
        </p:spPr>
        <p:txBody>
          <a:bodyPr anchor="ctr">
            <a:normAutofit/>
          </a:bodyPr>
          <a:lstStyle>
            <a:lvl1pPr algn="ctr">
              <a:defRPr lang="en-US" sz="3200" b="1" kern="1200" dirty="0">
                <a:solidFill>
                  <a:schemeClr val="accent1"/>
                </a:solidFill>
                <a:latin typeface="Share" panose="02000506040000020004" pitchFamily="50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86272" y="7163405"/>
            <a:ext cx="900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3 34 76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145867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102 204 204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83360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220 220 220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436348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255 25 50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089336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0 250 154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742322" y="7163405"/>
            <a:ext cx="13179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prstClr val="black"/>
                </a:solidFill>
                <a:latin typeface="Helvetica Neue"/>
              </a:rPr>
              <a:t>255 153 51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1" cy="51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2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5" y="1"/>
            <a:ext cx="11040533" cy="67586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01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/>
          <a:lstStyle>
            <a:lvl1pPr>
              <a:defRPr sz="1100" b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idx="1"/>
          </p:nvPr>
        </p:nvSpPr>
        <p:spPr>
          <a:xfrm>
            <a:off x="575734" y="1052513"/>
            <a:ext cx="11040533" cy="512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fr-FR" sz="1800" dirty="0" smtClean="0">
                <a:latin typeface="Helvetica Neue" panose="02000503000000020004" pitchFamily="50"/>
              </a:defRPr>
            </a:lvl1pPr>
            <a:lvl2pPr>
              <a:defRPr lang="fr-FR" sz="1600" dirty="0" smtClean="0">
                <a:latin typeface="Helvetica Neue" panose="02000503000000020004" pitchFamily="50"/>
              </a:defRPr>
            </a:lvl2pPr>
            <a:lvl3pPr>
              <a:defRPr lang="fr-FR" sz="1400" dirty="0" smtClean="0">
                <a:latin typeface="Helvetica Neue" panose="02000503000000020004" pitchFamily="50"/>
              </a:defRPr>
            </a:lvl3pPr>
            <a:lvl4pPr>
              <a:defRPr lang="fr-FR" sz="1200" dirty="0" smtClean="0">
                <a:latin typeface="Helvetica Neue" panose="02000503000000020004" pitchFamily="50"/>
              </a:defRPr>
            </a:lvl4pPr>
            <a:lvl5pPr>
              <a:defRPr lang="en-US" sz="12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575735" y="694033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Triangle rectangle 20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17" name="Triangle rectangle 1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810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72">
          <p15:clr>
            <a:srgbClr val="FBAE40"/>
          </p15:clr>
        </p15:guide>
        <p15:guide id="3" pos="5488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2329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/>
          <p:cNvSpPr/>
          <p:nvPr/>
        </p:nvSpPr>
        <p:spPr>
          <a:xfrm rot="10800000">
            <a:off x="575731" y="80534"/>
            <a:ext cx="11040532" cy="612797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3224C"/>
                </a:solidFill>
                <a:latin typeface="Helvetica Neue" panose="02000503000000020004" pitchFamily="5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riangle rectangle 21"/>
          <p:cNvSpPr/>
          <p:nvPr/>
        </p:nvSpPr>
        <p:spPr>
          <a:xfrm rot="10800000">
            <a:off x="575731" y="-2"/>
            <a:ext cx="11040532" cy="612797"/>
          </a:xfrm>
          <a:prstGeom prst="rtTriangle">
            <a:avLst/>
          </a:prstGeom>
          <a:solidFill>
            <a:srgbClr val="032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403993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orient="horz" pos="43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733" y="1060175"/>
            <a:ext cx="5444067" cy="5429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smtClean="0">
                <a:latin typeface="Helvetica Neue" panose="02000503000000020004" pitchFamily="50"/>
              </a:defRPr>
            </a:lvl1pPr>
            <a:lvl2pPr>
              <a:defRPr lang="fr-FR" sz="1400" smtClean="0">
                <a:latin typeface="Helvetica Neue" panose="02000503000000020004" pitchFamily="50"/>
              </a:defRPr>
            </a:lvl2pPr>
            <a:lvl3pPr>
              <a:defRPr lang="fr-FR" sz="1200" smtClean="0">
                <a:latin typeface="Helvetica Neue" panose="02000503000000020004" pitchFamily="50"/>
              </a:defRPr>
            </a:lvl3pPr>
            <a:lvl4pPr>
              <a:defRPr lang="fr-FR" sz="110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52514"/>
            <a:ext cx="5444065" cy="54371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dirty="0" smtClean="0">
                <a:latin typeface="Helvetica Neue" panose="02000503000000020004" pitchFamily="50"/>
              </a:defRPr>
            </a:lvl1pPr>
            <a:lvl2pPr>
              <a:defRPr lang="fr-FR" sz="1400" dirty="0" smtClean="0">
                <a:latin typeface="Helvetica Neue" panose="02000503000000020004" pitchFamily="50"/>
              </a:defRPr>
            </a:lvl2pPr>
            <a:lvl3pPr>
              <a:defRPr lang="fr-FR" sz="1200" dirty="0" smtClean="0">
                <a:latin typeface="Helvetica Neue" panose="02000503000000020004" pitchFamily="50"/>
              </a:defRPr>
            </a:lvl3pPr>
            <a:lvl4pPr>
              <a:defRPr lang="fr-FR" sz="1100" dirty="0" smtClean="0">
                <a:latin typeface="Helvetica Neue" panose="02000503000000020004" pitchFamily="50"/>
              </a:defRPr>
            </a:lvl4pPr>
            <a:lvl5pPr>
              <a:defRPr lang="en-US" sz="110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0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75734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75735" y="694033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Triangle rectangle 35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37" name="Triangle rectangle 3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4574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9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orient="horz" pos="436">
          <p15:clr>
            <a:srgbClr val="FBAE40"/>
          </p15:clr>
        </p15:guide>
        <p15:guide id="4" pos="2880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1204085"/>
            <a:ext cx="5421843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33" y="2027997"/>
            <a:ext cx="5421843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04085"/>
            <a:ext cx="544406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7997"/>
            <a:ext cx="544406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dirty="0" smtClean="0">
                <a:latin typeface="Helvetica Neue" panose="02000503000000020004" pitchFamily="50"/>
              </a:defRPr>
            </a:lvl1pPr>
            <a:lvl2pPr>
              <a:defRPr lang="fr-FR" sz="1400" b="0" dirty="0" smtClean="0">
                <a:latin typeface="Helvetica Neue" panose="02000503000000020004" pitchFamily="50"/>
              </a:defRPr>
            </a:lvl2pPr>
            <a:lvl3pPr>
              <a:defRPr lang="fr-FR" sz="1200" b="0" dirty="0" smtClean="0">
                <a:latin typeface="Helvetica Neue" panose="02000503000000020004" pitchFamily="50"/>
              </a:defRPr>
            </a:lvl3pPr>
            <a:lvl4pPr>
              <a:defRPr lang="fr-FR" sz="1100" b="0" dirty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0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75734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575735" y="694033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Triangle rectangle 31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33" name="Triangle rectangle 32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262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32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272">
          <p15:clr>
            <a:srgbClr val="FBAE40"/>
          </p15:clr>
        </p15:guide>
        <p15:guide id="6" pos="5488">
          <p15:clr>
            <a:srgbClr val="FBAE40"/>
          </p15:clr>
        </p15:guide>
        <p15:guide id="7" orient="horz" pos="663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0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734" y="0"/>
            <a:ext cx="11040532" cy="692150"/>
          </a:xfrm>
          <a:noFill/>
        </p:spPr>
        <p:txBody>
          <a:bodyPr>
            <a:normAutofit/>
          </a:bodyPr>
          <a:lstStyle>
            <a:lvl1pPr algn="l">
              <a:defRPr sz="2800" b="1">
                <a:solidFill>
                  <a:srgbClr val="03224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grpSp>
        <p:nvGrpSpPr>
          <p:cNvPr id="24" name="Groupe 23"/>
          <p:cNvGrpSpPr/>
          <p:nvPr/>
        </p:nvGrpSpPr>
        <p:grpSpPr>
          <a:xfrm>
            <a:off x="575735" y="694033"/>
            <a:ext cx="11040532" cy="230973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Triangle rectangle 25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27" name="Triangle rectangle 26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013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548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6478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sz="1600" b="0" smtClean="0">
                <a:latin typeface="Helvetica Neue" panose="02000503000000020004" pitchFamily="50"/>
              </a:defRPr>
            </a:lvl1pPr>
            <a:lvl2pPr>
              <a:defRPr lang="fr-FR" sz="1400" b="0" smtClean="0">
                <a:latin typeface="Helvetica Neue" panose="02000503000000020004" pitchFamily="50"/>
              </a:defRPr>
            </a:lvl2pPr>
            <a:lvl3pPr>
              <a:defRPr lang="fr-FR" sz="1200" b="0" smtClean="0">
                <a:latin typeface="Helvetica Neue" panose="02000503000000020004" pitchFamily="50"/>
              </a:defRPr>
            </a:lvl3pPr>
            <a:lvl4pPr>
              <a:defRPr lang="fr-FR" sz="1100" b="0" smtClean="0">
                <a:latin typeface="Helvetica Neue" panose="02000503000000020004" pitchFamily="50"/>
              </a:defRPr>
            </a:lvl4pPr>
            <a:lvl5pPr>
              <a:defRPr lang="en-US" sz="1100" b="0" dirty="0">
                <a:latin typeface="Helvetica Neue" panose="02000503000000020004" pitchFamily="50"/>
              </a:defRPr>
            </a:lvl5pPr>
          </a:lstStyle>
          <a:p>
            <a:pPr lvl="0">
              <a:buFont typeface="Wingdings" panose="05000000000000000000" pitchFamily="2" charset="2"/>
              <a:buChar char="§"/>
            </a:pPr>
            <a:r>
              <a:rPr lang="fr-FR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mtClean="0"/>
              <a:t>Deuxième niveau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mtClean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smtClean="0"/>
              <a:t>Quatrième niveau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0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33997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057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0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2278223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0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1035588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17263" y="6993947"/>
            <a:ext cx="838200" cy="169459"/>
          </a:xfrm>
          <a:prstGeom prst="rect">
            <a:avLst/>
          </a:prstGeom>
          <a:solidFill>
            <a:srgbClr val="03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0251" y="6993947"/>
            <a:ext cx="838200" cy="169459"/>
          </a:xfrm>
          <a:prstGeom prst="rect">
            <a:avLst/>
          </a:prstGeom>
          <a:solidFill>
            <a:srgbClr val="66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3239" y="6993947"/>
            <a:ext cx="838200" cy="1694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2200" y="6993947"/>
            <a:ext cx="838200" cy="169459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29215" y="6993947"/>
            <a:ext cx="838200" cy="169459"/>
          </a:xfrm>
          <a:prstGeom prst="rect">
            <a:avLst/>
          </a:prstGeom>
          <a:solidFill>
            <a:srgbClr val="00F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6227" y="6993947"/>
            <a:ext cx="838200" cy="169459"/>
          </a:xfrm>
          <a:prstGeom prst="rect">
            <a:avLst/>
          </a:prstGeom>
          <a:solidFill>
            <a:srgbClr val="FF1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701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9701"/>
            <a:ext cx="4114800" cy="368300"/>
          </a:xfrm>
        </p:spPr>
        <p:txBody>
          <a:bodyPr vert="horz" lIns="91440" tIns="45720" rIns="91440" bIns="45720" rtlCol="0" anchor="ctr"/>
          <a:lstStyle>
            <a:lvl1pPr algn="ctr">
              <a:defRPr lang="fr-FR" sz="1100" b="0" dirty="0">
                <a:solidFill>
                  <a:srgbClr val="03224C"/>
                </a:solidFill>
                <a:latin typeface="+mj-lt"/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2743200" cy="365125"/>
          </a:xfrm>
        </p:spPr>
        <p:txBody>
          <a:bodyPr vert="horz" lIns="91440" tIns="45720" rIns="91440" bIns="45720" rtlCol="0" anchor="ctr"/>
          <a:lstStyle>
            <a:lvl1pPr algn="r">
              <a:defRPr lang="fr-FR" sz="1100" b="0" smtClean="0">
                <a:solidFill>
                  <a:srgbClr val="03224C"/>
                </a:solidFill>
                <a:latin typeface="+mj-lt"/>
              </a:defRPr>
            </a:lvl1pPr>
          </a:lstStyle>
          <a:p>
            <a:fld id="{555A586A-76AB-4C07-9360-7F8AD3650EEB}" type="slidenum">
              <a:rPr>
                <a:solidFill>
                  <a:prstClr val="black">
                    <a:tint val="75000"/>
                  </a:prstClr>
                </a:solidFill>
                <a:latin typeface="Share"/>
              </a:rPr>
              <a:pPr/>
              <a:t>‹N°›</a:t>
            </a:fld>
            <a:endParaRPr>
              <a:solidFill>
                <a:prstClr val="black">
                  <a:tint val="75000"/>
                </a:prstClr>
              </a:solidFill>
              <a:latin typeface="Share"/>
            </a:endParaRPr>
          </a:p>
        </p:txBody>
      </p:sp>
    </p:spTree>
    <p:extLst>
      <p:ext uri="{BB962C8B-B14F-4D97-AF65-F5344CB8AC3E}">
        <p14:creationId xmlns:p14="http://schemas.microsoft.com/office/powerpoint/2010/main" val="36513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6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49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5C93B-B3CD-4424-AB40-233EC7C514DE}" type="datetimeFigureOut">
              <a:rPr lang="fr-FR" smtClean="0"/>
              <a:t>20/01/2016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1EC0-2A49-4374-B394-25BF9253D9F3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e 6"/>
          <p:cNvGrpSpPr/>
          <p:nvPr userDrawn="1"/>
        </p:nvGrpSpPr>
        <p:grpSpPr>
          <a:xfrm>
            <a:off x="739677" y="1088663"/>
            <a:ext cx="10638079" cy="380691"/>
            <a:chOff x="431801" y="694032"/>
            <a:chExt cx="8280399" cy="2309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Triangle rectangle 11"/>
            <p:cNvSpPr/>
            <p:nvPr/>
          </p:nvSpPr>
          <p:spPr>
            <a:xfrm rot="10800000">
              <a:off x="431801" y="732132"/>
              <a:ext cx="8280399" cy="192873"/>
            </a:xfrm>
            <a:prstGeom prst="rtTriangle">
              <a:avLst/>
            </a:prstGeom>
            <a:solidFill>
              <a:srgbClr val="66CCC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  <p:sp>
          <p:nvSpPr>
            <p:cNvPr id="13" name="Triangle rectangle 12"/>
            <p:cNvSpPr/>
            <p:nvPr/>
          </p:nvSpPr>
          <p:spPr>
            <a:xfrm rot="10800000">
              <a:off x="431801" y="694032"/>
              <a:ext cx="8280399" cy="192873"/>
            </a:xfrm>
            <a:prstGeom prst="rtTriangle">
              <a:avLst/>
            </a:prstGeom>
            <a:solidFill>
              <a:srgbClr val="0322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49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Deuxième niveau</a:t>
            </a:r>
          </a:p>
          <a:p>
            <a:pPr lvl="2">
              <a:buFont typeface="Helvetica Neue" panose="02000503000000020004" pitchFamily="50"/>
              <a:buChar char="&gt;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A8EA-3889-454C-9189-31EB4802233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20/01/2016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55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Deuxième niveau</a:t>
            </a:r>
          </a:p>
          <a:p>
            <a:pPr lvl="2">
              <a:buFont typeface="Helvetica Neue" panose="02000503000000020004" pitchFamily="50"/>
              <a:buChar char="&gt;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A8EA-3889-454C-9189-31EB48022333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20/01/2016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6696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Deuxième niveau</a:t>
            </a:r>
          </a:p>
          <a:p>
            <a:pPr lvl="2">
              <a:buFont typeface="Helvetica Neue" panose="02000503000000020004" pitchFamily="50"/>
              <a:buChar char="&gt;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33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Deuxième niveau</a:t>
            </a:r>
          </a:p>
          <a:p>
            <a:pPr lvl="2">
              <a:buFont typeface="Helvetica Neue" panose="02000503000000020004" pitchFamily="50"/>
              <a:buChar char="&gt;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4612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Deuxième niveau</a:t>
            </a:r>
          </a:p>
          <a:p>
            <a:pPr lvl="2">
              <a:buFont typeface="Helvetica Neue" panose="02000503000000020004" pitchFamily="50"/>
              <a:buChar char="&gt;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211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fr-FR" dirty="0" smtClean="0"/>
              <a:t>Modifiez les styles du texte du masque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Deuxième niveau</a:t>
            </a:r>
          </a:p>
          <a:p>
            <a:pPr lvl="2">
              <a:buFont typeface="Helvetica Neue" panose="02000503000000020004" pitchFamily="50"/>
              <a:buChar char="&gt;"/>
            </a:pPr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586A-76AB-4C07-9360-7F8AD3650EEB}" type="slidenum">
              <a:rPr lang="fr-FR" smtClean="0">
                <a:solidFill>
                  <a:prstClr val="black">
                    <a:tint val="75000"/>
                  </a:prstClr>
                </a:solidFill>
                <a:latin typeface="Helvetica Neue"/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941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4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Helvetica Neue" panose="02000503000000020004" pitchFamily="5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e.petr@univ-ubs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udovic.bordes@tech4team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ue-espaces.com/librairie/9149/revue-espaces-tourisme-loisirs-approche-experientielle-tourisme-re-partie-nouveau-tourisme-gastronomique.html" TargetMode="External"/><Relationship Id="rId2" Type="http://schemas.openxmlformats.org/officeDocument/2006/relationships/hyperlink" Target="http://vimeo.com/11601908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2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S - Biennales internationnales du specta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765805"/>
            <a:ext cx="3725008" cy="2498123"/>
          </a:xfrm>
          <a:prstGeom prst="rect">
            <a:avLst/>
          </a:prstGeom>
          <a:noFill/>
          <a:effectLst>
            <a:glow rad="25400">
              <a:schemeClr val="accent1">
                <a:alpha val="40000"/>
              </a:schemeClr>
            </a:glow>
            <a:reflection blurRad="6223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836" y="-69785"/>
            <a:ext cx="10515600" cy="1325563"/>
          </a:xfrm>
        </p:spPr>
        <p:txBody>
          <a:bodyPr>
            <a:noAutofit/>
          </a:bodyPr>
          <a:lstStyle/>
          <a:p>
            <a:pPr marL="514350" lvl="0" indent="-514350" algn="ctr"/>
            <a:r>
              <a:rPr lang="fr-FR" sz="2800" b="1" dirty="0">
                <a:solidFill>
                  <a:srgbClr val="03224C"/>
                </a:solidFill>
                <a:cs typeface="Bell MT"/>
              </a:rPr>
              <a:t>Comment mettre en place une stratégie innovante en billetterie et relations avec les publics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839" y="1837697"/>
            <a:ext cx="11696164" cy="447198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59B3B5"/>
                </a:solidFill>
              </a:rPr>
              <a:t>Christine PETR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Marketing et comportement du consommateur sur le temps de loisir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Professeur des Universités, Université de Bretagne Sud, (UBS, Vannes)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hlinkClick r:id="rId3"/>
              </a:rPr>
              <a:t>christine.petr@univ-ubs.fr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b="1" dirty="0">
                <a:solidFill>
                  <a:srgbClr val="59B3B5"/>
                </a:solidFill>
              </a:rPr>
              <a:t>Ludovic BORDES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/>
              <a:t>Directeur Général de Tech’4’Team, </a:t>
            </a:r>
            <a:r>
              <a:rPr lang="fr-FR" sz="2400" dirty="0" smtClean="0"/>
              <a:t>start-up </a:t>
            </a:r>
            <a:r>
              <a:rPr lang="fr-FR" sz="2400" dirty="0"/>
              <a:t>spécialisée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/>
              <a:t>dans </a:t>
            </a:r>
            <a:r>
              <a:rPr lang="fr-FR" sz="2400" dirty="0"/>
              <a:t>l’analyse des publics et des stratégies billetterie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400" dirty="0" smtClean="0">
                <a:hlinkClick r:id="rId4"/>
              </a:rPr>
              <a:t>ludovic.bordes@tech4team.fr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874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34" y="1044101"/>
            <a:ext cx="9988614" cy="461665"/>
          </a:xfrm>
          <a:solidFill>
            <a:srgbClr val="4472C4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400" kern="0" dirty="0">
                <a:latin typeface="Calibri"/>
                <a:ea typeface="+mn-ea"/>
                <a:cs typeface="+mn-cs"/>
              </a:rPr>
              <a:t>Le </a:t>
            </a:r>
            <a:r>
              <a:rPr lang="fr-FR" sz="2400" kern="0" dirty="0" err="1">
                <a:latin typeface="Calibri"/>
                <a:ea typeface="+mn-ea"/>
                <a:cs typeface="+mn-cs"/>
              </a:rPr>
              <a:t>scoring</a:t>
            </a:r>
            <a:r>
              <a:rPr lang="fr-FR" sz="2400" kern="0" dirty="0">
                <a:latin typeface="Calibri"/>
                <a:ea typeface="+mn-ea"/>
                <a:cs typeface="+mn-cs"/>
              </a:rPr>
              <a:t>: l’arme fatale d’un démarchage ciblé et maîtrisé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05" y="1880443"/>
            <a:ext cx="11040533" cy="47650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Le scoring est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une technique statistique servant d’outil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d'aide à la décision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. </a:t>
            </a:r>
            <a:endParaRPr lang="fr-F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buNone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pour but d'aider une entreprise à répondre à des questions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telles que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"Comment constituer le fichier client donnant le meilleur résultat en termes de rentabilité ou de chiffre d'affaires ?"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"Comment fidéliser des clients déjà acquis et éviter de les perdre ?"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Cette technique sert à estimer la probabilité qu’un événement arrive à partir d’un jeu d’informations disponibles.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Ainsi, à partir de vos données publics et de leurs historiques de consommation, le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scoring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permet d’estimer:</a:t>
            </a:r>
          </a:p>
          <a:p>
            <a:pPr lvl="4" algn="just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probabilité d’achat d’un billet </a:t>
            </a:r>
          </a:p>
          <a:p>
            <a:pPr lvl="4" algn="just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probabilité de réabonnement</a:t>
            </a:r>
          </a:p>
          <a:p>
            <a:pPr lvl="4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probabilité de 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désabonnement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4" algn="just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probabilité de choisir un produit plutôt qu’un autre</a:t>
            </a:r>
          </a:p>
          <a:p>
            <a:pPr lvl="4" algn="just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208412" y="0"/>
            <a:ext cx="9543997" cy="770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322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Modalités pratiques d’une stratégie CRM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270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avantages de cette technique sont multiples</a:t>
            </a:r>
            <a:endParaRPr lang="fr-FR" dirty="0"/>
          </a:p>
        </p:txBody>
      </p:sp>
      <p:sp>
        <p:nvSpPr>
          <p:cNvPr id="4" name="ZoneTexte 33"/>
          <p:cNvSpPr txBox="1"/>
          <p:nvPr/>
        </p:nvSpPr>
        <p:spPr>
          <a:xfrm>
            <a:off x="575735" y="1768508"/>
            <a:ext cx="1104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D’estimer </a:t>
            </a:r>
            <a:r>
              <a:rPr lang="fr-FR" b="1" dirty="0" smtClean="0">
                <a:solidFill>
                  <a:srgbClr val="66CCCC"/>
                </a:solidFill>
                <a:latin typeface="Helvetica Neue" panose="02000503000000020004" pitchFamily="50"/>
              </a:rPr>
              <a:t>l’influence de chacune des caractéristiques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clients sur la probabilité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D’estimer</a:t>
            </a:r>
            <a:r>
              <a:rPr lang="fr-FR" dirty="0" smtClean="0">
                <a:solidFill>
                  <a:prstClr val="black"/>
                </a:solidFill>
                <a:latin typeface="Helvetica Neue" panose="02000503000000020004" pitchFamily="50"/>
              </a:rPr>
              <a:t> </a:t>
            </a:r>
            <a:r>
              <a:rPr lang="fr-FR" b="1" dirty="0" smtClean="0">
                <a:solidFill>
                  <a:srgbClr val="66CCCC"/>
                </a:solidFill>
                <a:latin typeface="Helvetica Neue" panose="02000503000000020004" pitchFamily="50"/>
              </a:rPr>
              <a:t>TOUS les effets croisés</a:t>
            </a:r>
            <a:r>
              <a:rPr lang="fr-FR" dirty="0" smtClean="0">
                <a:solidFill>
                  <a:prstClr val="black"/>
                </a:solidFill>
                <a:latin typeface="Helvetica Neue" panose="02000503000000020004" pitchFamily="50"/>
              </a:rPr>
              <a:t>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des caractéristiques sur la probabilité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Et de les </a:t>
            </a:r>
            <a:r>
              <a:rPr lang="fr-FR" b="1" dirty="0" smtClean="0">
                <a:solidFill>
                  <a:srgbClr val="66CCCC"/>
                </a:solidFill>
                <a:latin typeface="Helvetica Neue" panose="02000503000000020004" pitchFamily="50"/>
              </a:rPr>
              <a:t>quantifier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de façon très précise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Pour en faire une </a:t>
            </a:r>
            <a:r>
              <a:rPr lang="fr-FR" b="1" dirty="0" smtClean="0">
                <a:solidFill>
                  <a:srgbClr val="66CCCC"/>
                </a:solidFill>
                <a:latin typeface="Helvetica Neue" panose="02000503000000020004" pitchFamily="50"/>
              </a:rPr>
              <a:t>prévision</a:t>
            </a:r>
            <a:endParaRPr lang="fr-FR" b="1" dirty="0">
              <a:solidFill>
                <a:srgbClr val="66CCCC"/>
              </a:solidFill>
              <a:latin typeface="Helvetica Neue" panose="02000503000000020004" pitchFamily="50"/>
            </a:endParaRPr>
          </a:p>
        </p:txBody>
      </p:sp>
      <p:sp>
        <p:nvSpPr>
          <p:cNvPr id="5" name="ZoneTexte 34"/>
          <p:cNvSpPr txBox="1"/>
          <p:nvPr/>
        </p:nvSpPr>
        <p:spPr>
          <a:xfrm>
            <a:off x="781062" y="1312017"/>
            <a:ext cx="866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Cette approche permet:</a:t>
            </a:r>
            <a:endParaRPr lang="fr-FR" b="1" dirty="0">
              <a:solidFill>
                <a:prstClr val="black">
                  <a:lumMod val="65000"/>
                  <a:lumOff val="35000"/>
                </a:prstClr>
              </a:solidFill>
              <a:latin typeface="Helvetica Neue" panose="02000503000000020004" pitchFamily="50"/>
            </a:endParaRPr>
          </a:p>
        </p:txBody>
      </p:sp>
      <p:sp>
        <p:nvSpPr>
          <p:cNvPr id="6" name="Flèche droite 13"/>
          <p:cNvSpPr/>
          <p:nvPr/>
        </p:nvSpPr>
        <p:spPr>
          <a:xfrm rot="5400000">
            <a:off x="5819547" y="3206982"/>
            <a:ext cx="552904" cy="580573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7" name="ZoneTexte 35"/>
          <p:cNvSpPr txBox="1"/>
          <p:nvPr/>
        </p:nvSpPr>
        <p:spPr>
          <a:xfrm>
            <a:off x="575736" y="4459532"/>
            <a:ext cx="1110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De </a:t>
            </a:r>
            <a:r>
              <a:rPr lang="fr-FR" b="1" dirty="0" smtClean="0">
                <a:solidFill>
                  <a:srgbClr val="66CCCC"/>
                </a:solidFill>
                <a:latin typeface="Helvetica Neue" panose="02000503000000020004" pitchFamily="50"/>
              </a:rPr>
              <a:t>classer les caractéristiques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selon leur influence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De connaître </a:t>
            </a:r>
            <a:r>
              <a:rPr lang="fr-FR" b="1" dirty="0" smtClean="0">
                <a:solidFill>
                  <a:srgbClr val="66CCCC"/>
                </a:solidFill>
                <a:latin typeface="Helvetica Neue" panose="02000503000000020004" pitchFamily="50"/>
              </a:rPr>
              <a:t>l’évolution de la probabilité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lorsqu’une caractéristique évolue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D’estimer une probabilité pour </a:t>
            </a:r>
            <a:r>
              <a:rPr lang="fr-FR" b="1" dirty="0" smtClean="0">
                <a:solidFill>
                  <a:srgbClr val="66CCCC"/>
                </a:solidFill>
                <a:latin typeface="Helvetica Neue" panose="02000503000000020004" pitchFamily="50"/>
              </a:rPr>
              <a:t>chaque individu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, en fonction de ses caractéristiques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Et ainsi de </a:t>
            </a:r>
            <a:r>
              <a:rPr lang="fr-FR" b="1" dirty="0" smtClean="0">
                <a:solidFill>
                  <a:srgbClr val="66CCCC"/>
                </a:solidFill>
                <a:latin typeface="Helvetica Neue" panose="02000503000000020004" pitchFamily="50"/>
              </a:rPr>
              <a:t>piloter de façon optimale </a:t>
            </a:r>
            <a:r>
              <a:rPr lang="fr-FR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une campagne marketing tout en assurant un ROI positif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latin typeface="Helvetica Neue" panose="02000503000000020004" pitchFamily="50"/>
            </a:endParaRPr>
          </a:p>
        </p:txBody>
      </p:sp>
      <p:sp>
        <p:nvSpPr>
          <p:cNvPr id="8" name="ZoneTexte 36"/>
          <p:cNvSpPr txBox="1"/>
          <p:nvPr/>
        </p:nvSpPr>
        <p:spPr>
          <a:xfrm>
            <a:off x="781061" y="3997670"/>
            <a:ext cx="866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 panose="02000503000000020004" pitchFamily="50"/>
              </a:rPr>
              <a:t>On est ainsi capable:</a:t>
            </a:r>
            <a:endParaRPr lang="fr-FR" b="1" dirty="0">
              <a:solidFill>
                <a:prstClr val="black">
                  <a:lumMod val="65000"/>
                  <a:lumOff val="35000"/>
                </a:prstClr>
              </a:solidFill>
              <a:latin typeface="Helvetica Neue" panose="0200050300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35634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 smtClean="0"/>
              <a:t>Vous pouvez alors piloter vos budgets marketing avec une grande précision</a:t>
            </a:r>
            <a:endParaRPr lang="fr-FR" sz="20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221288" y="1603795"/>
            <a:ext cx="4148667" cy="2002828"/>
            <a:chOff x="431801" y="1701116"/>
            <a:chExt cx="4140199" cy="2664989"/>
          </a:xfrm>
        </p:grpSpPr>
        <p:grpSp>
          <p:nvGrpSpPr>
            <p:cNvPr id="14" name="Groupe 13"/>
            <p:cNvGrpSpPr/>
            <p:nvPr/>
          </p:nvGrpSpPr>
          <p:grpSpPr>
            <a:xfrm>
              <a:off x="431801" y="1701116"/>
              <a:ext cx="4140199" cy="2376488"/>
              <a:chOff x="471487" y="1171577"/>
              <a:chExt cx="4100513" cy="2257424"/>
            </a:xfrm>
          </p:grpSpPr>
          <p:graphicFrame>
            <p:nvGraphicFramePr>
              <p:cNvPr id="9" name="Graphique 8"/>
              <p:cNvGraphicFramePr>
                <a:graphicFrameLocks/>
              </p:cNvGraphicFramePr>
              <p:nvPr>
                <p:extLst/>
              </p:nvPr>
            </p:nvGraphicFramePr>
            <p:xfrm>
              <a:off x="471487" y="1171577"/>
              <a:ext cx="4100513" cy="22574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1" name="Connecteur droit avec flèche 10"/>
              <p:cNvCxnSpPr/>
              <p:nvPr/>
            </p:nvCxnSpPr>
            <p:spPr>
              <a:xfrm flipV="1">
                <a:off x="624372" y="2145787"/>
                <a:ext cx="0" cy="514350"/>
              </a:xfrm>
              <a:prstGeom prst="straightConnector1">
                <a:avLst/>
              </a:prstGeom>
              <a:ln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>
                <a:off x="4389576" y="2686394"/>
                <a:ext cx="4763" cy="433389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ZoneTexte 15"/>
            <p:cNvSpPr txBox="1"/>
            <p:nvPr/>
          </p:nvSpPr>
          <p:spPr>
            <a:xfrm rot="18231825">
              <a:off x="28577" y="3559049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1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18231825">
              <a:off x="385482" y="3559048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2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 rot="18231825">
              <a:off x="841527" y="3559048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3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 rot="18231825">
              <a:off x="1265622" y="3559048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4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 rot="18231825">
              <a:off x="1861173" y="2758949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5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 rot="18231825">
              <a:off x="2331506" y="2758949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6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 rot="18231825">
              <a:off x="2745197" y="2758949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7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 rot="18231825">
              <a:off x="3130534" y="2758947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8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 rot="18231825">
              <a:off x="3658412" y="2758947"/>
              <a:ext cx="1414464" cy="19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Caract. 9</a:t>
              </a:r>
              <a:endParaRPr lang="fr-FR" sz="7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</p:grpSp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8" y="1573704"/>
            <a:ext cx="4346241" cy="1797126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4339193" y="3824738"/>
            <a:ext cx="6755201" cy="2671951"/>
            <a:chOff x="548587" y="3810567"/>
            <a:chExt cx="5738426" cy="2671951"/>
          </a:xfrm>
        </p:grpSpPr>
        <p:grpSp>
          <p:nvGrpSpPr>
            <p:cNvPr id="49" name="Groupe 48"/>
            <p:cNvGrpSpPr/>
            <p:nvPr/>
          </p:nvGrpSpPr>
          <p:grpSpPr>
            <a:xfrm>
              <a:off x="548587" y="3831401"/>
              <a:ext cx="5738426" cy="2651117"/>
              <a:chOff x="548587" y="3745673"/>
              <a:chExt cx="5738426" cy="2651117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614" y="5622713"/>
                <a:ext cx="393706" cy="419100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9600" y="5622713"/>
                <a:ext cx="393706" cy="419100"/>
              </a:xfrm>
              <a:prstGeom prst="rect">
                <a:avLst/>
              </a:prstGeom>
            </p:spPr>
          </p:pic>
          <p:cxnSp>
            <p:nvCxnSpPr>
              <p:cNvPr id="34" name="Connecteur droit avec flèche 33"/>
              <p:cNvCxnSpPr/>
              <p:nvPr/>
            </p:nvCxnSpPr>
            <p:spPr>
              <a:xfrm>
                <a:off x="1113316" y="5869133"/>
                <a:ext cx="1708704" cy="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9562" y="5622713"/>
                <a:ext cx="393706" cy="419100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11" y="5622713"/>
                <a:ext cx="393706" cy="419100"/>
              </a:xfrm>
              <a:prstGeom prst="rect">
                <a:avLst/>
              </a:prstGeom>
            </p:spPr>
          </p:pic>
          <p:cxnSp>
            <p:nvCxnSpPr>
              <p:cNvPr id="37" name="Connecteur droit avec flèche 36"/>
              <p:cNvCxnSpPr/>
              <p:nvPr/>
            </p:nvCxnSpPr>
            <p:spPr>
              <a:xfrm>
                <a:off x="3917917" y="5869133"/>
                <a:ext cx="1671683" cy="0"/>
              </a:xfrm>
              <a:prstGeom prst="straightConnector1">
                <a:avLst/>
              </a:prstGeom>
              <a:ln w="12700">
                <a:solidFill>
                  <a:schemeClr val="accent4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ZoneTexte 38"/>
              <p:cNvSpPr txBox="1"/>
              <p:nvPr/>
            </p:nvSpPr>
            <p:spPr>
              <a:xfrm>
                <a:off x="3829931" y="4268096"/>
                <a:ext cx="21704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rgbClr val="03224C"/>
                    </a:solidFill>
                    <a:latin typeface="Arial Narrow" panose="020B0606020202030204" pitchFamily="34" charset="0"/>
                  </a:rPr>
                  <a:t>Coût d’acquisition moyen</a:t>
                </a: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1321270" y="5996680"/>
                <a:ext cx="14718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prstClr val="black"/>
                    </a:solidFill>
                    <a:latin typeface="Helvetica Neue"/>
                  </a:rPr>
                  <a:t>Clients à adresser</a:t>
                </a:r>
                <a:r>
                  <a:rPr lang="fr-FR" sz="1000" dirty="0" smtClean="0">
                    <a:solidFill>
                      <a:prstClr val="black"/>
                    </a:solidFill>
                    <a:latin typeface="Helvetica Neue"/>
                  </a:rPr>
                  <a:t/>
                </a:r>
                <a:br>
                  <a:rPr lang="fr-FR" sz="1000" dirty="0" smtClean="0">
                    <a:solidFill>
                      <a:prstClr val="black"/>
                    </a:solidFill>
                    <a:latin typeface="Helvetica Neue"/>
                  </a:rPr>
                </a:br>
                <a:r>
                  <a:rPr lang="fr-FR" sz="1000" dirty="0" smtClean="0">
                    <a:solidFill>
                      <a:prstClr val="black"/>
                    </a:solidFill>
                    <a:latin typeface="Helvetica Neue"/>
                  </a:rPr>
                  <a:t>ROI&gt;0</a:t>
                </a:r>
                <a:endParaRPr lang="fr-FR" sz="1200" dirty="0" smtClean="0">
                  <a:solidFill>
                    <a:prstClr val="black"/>
                  </a:solidFill>
                  <a:latin typeface="Helvetica Neue"/>
                </a:endParaRPr>
              </a:p>
            </p:txBody>
          </p:sp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5553" y="6123307"/>
                <a:ext cx="208410" cy="208410"/>
              </a:xfrm>
              <a:prstGeom prst="rect">
                <a:avLst/>
              </a:prstGeom>
            </p:spPr>
          </p:pic>
          <p:sp>
            <p:nvSpPr>
              <p:cNvPr id="44" name="ZoneTexte 43"/>
              <p:cNvSpPr txBox="1"/>
              <p:nvPr/>
            </p:nvSpPr>
            <p:spPr>
              <a:xfrm>
                <a:off x="3743741" y="5996680"/>
                <a:ext cx="20644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prstClr val="black"/>
                    </a:solidFill>
                    <a:latin typeface="Helvetica Neue"/>
                  </a:rPr>
                  <a:t>Clients à adresser autrement ou pas du tout.</a:t>
                </a:r>
                <a:r>
                  <a:rPr lang="fr-FR" sz="1000" dirty="0" smtClean="0">
                    <a:solidFill>
                      <a:prstClr val="black"/>
                    </a:solidFill>
                    <a:latin typeface="Helvetica Neue"/>
                  </a:rPr>
                  <a:t> ROI&lt;0</a:t>
                </a:r>
              </a:p>
            </p:txBody>
          </p:sp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1131" y="6123112"/>
                <a:ext cx="208800" cy="208800"/>
              </a:xfrm>
              <a:prstGeom prst="rect">
                <a:avLst/>
              </a:prstGeom>
            </p:spPr>
          </p:pic>
          <p:graphicFrame>
            <p:nvGraphicFramePr>
              <p:cNvPr id="6" name="Graphique 5"/>
              <p:cNvGraphicFramePr/>
              <p:nvPr>
                <p:extLst/>
              </p:nvPr>
            </p:nvGraphicFramePr>
            <p:xfrm>
              <a:off x="548587" y="3745673"/>
              <a:ext cx="5738426" cy="19520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cxnSp>
            <p:nvCxnSpPr>
              <p:cNvPr id="38" name="Connecteur droit 37"/>
              <p:cNvCxnSpPr/>
              <p:nvPr/>
            </p:nvCxnSpPr>
            <p:spPr>
              <a:xfrm>
                <a:off x="591987" y="4523438"/>
                <a:ext cx="5361171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ZoneTexte 49"/>
            <p:cNvSpPr txBox="1"/>
            <p:nvPr/>
          </p:nvSpPr>
          <p:spPr>
            <a:xfrm>
              <a:off x="801907" y="3810567"/>
              <a:ext cx="450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3224C"/>
                  </a:solidFill>
                  <a:latin typeface="Helvetica Neue"/>
                </a:rPr>
                <a:t>€</a:t>
              </a:r>
              <a:endParaRPr lang="fr-FR" sz="1200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484738" y="3952629"/>
              <a:ext cx="450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3224C"/>
                  </a:solidFill>
                  <a:latin typeface="Helvetica Neue"/>
                </a:rPr>
                <a:t>€</a:t>
              </a:r>
              <a:endParaRPr lang="fr-FR" sz="1200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2837829" y="4230751"/>
              <a:ext cx="450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3224C"/>
                  </a:solidFill>
                  <a:latin typeface="Helvetica Neue"/>
                </a:rPr>
                <a:t>€</a:t>
              </a:r>
              <a:endParaRPr lang="fr-FR" sz="1200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518410" y="4639668"/>
              <a:ext cx="450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3224C"/>
                  </a:solidFill>
                  <a:latin typeface="Helvetica Neue"/>
                </a:rPr>
                <a:t>€</a:t>
              </a:r>
              <a:endParaRPr lang="fr-FR" sz="1200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904056" y="4969522"/>
              <a:ext cx="450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3224C"/>
                  </a:solidFill>
                  <a:latin typeface="Helvetica Neue"/>
                </a:rPr>
                <a:t>€</a:t>
              </a:r>
              <a:endParaRPr lang="fr-FR" sz="1200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561122" y="5041011"/>
              <a:ext cx="4506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3224C"/>
                  </a:solidFill>
                  <a:latin typeface="Helvetica Neue"/>
                </a:rPr>
                <a:t>€</a:t>
              </a:r>
              <a:endParaRPr lang="fr-FR" sz="1200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967668" y="3823773"/>
              <a:ext cx="4204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Helvetica Neue"/>
                </a:rPr>
                <a:t>Revenu par client (probabilisé)</a:t>
              </a:r>
              <a:endParaRPr lang="fr-FR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43140" y="1205580"/>
            <a:ext cx="330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3224C"/>
                </a:solidFill>
                <a:latin typeface="Helvetica Neue"/>
              </a:rPr>
              <a:t>1. Apprentissage</a:t>
            </a:r>
            <a:endParaRPr lang="fr-FR" b="1" dirty="0">
              <a:solidFill>
                <a:srgbClr val="03224C"/>
              </a:solidFill>
              <a:latin typeface="Helvetica Neu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77056" y="1205580"/>
            <a:ext cx="330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3224C"/>
                </a:solidFill>
                <a:latin typeface="Helvetica Neue"/>
              </a:rPr>
              <a:t>2. Prédiction</a:t>
            </a:r>
            <a:endParaRPr lang="fr-FR" b="1" dirty="0">
              <a:solidFill>
                <a:srgbClr val="03224C"/>
              </a:solidFill>
              <a:latin typeface="Helvetica Neue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5637" y="4683656"/>
            <a:ext cx="330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3224C"/>
                </a:solidFill>
                <a:latin typeface="Helvetica Neue"/>
              </a:rPr>
              <a:t>3. Pilotage</a:t>
            </a:r>
          </a:p>
          <a:p>
            <a:pPr algn="ctr"/>
            <a:r>
              <a:rPr lang="fr-FR" sz="1600" dirty="0">
                <a:solidFill>
                  <a:srgbClr val="03224C"/>
                </a:solidFill>
                <a:latin typeface="Helvetica Neue"/>
              </a:rPr>
              <a:t>Ciblez, priorisez et assurez un rendement positif à vos </a:t>
            </a:r>
            <a:r>
              <a:rPr lang="fr-FR" sz="1600" dirty="0" smtClean="0">
                <a:solidFill>
                  <a:srgbClr val="03224C"/>
                </a:solidFill>
                <a:latin typeface="Helvetica Neue"/>
              </a:rPr>
              <a:t>campagnes</a:t>
            </a:r>
            <a:endParaRPr lang="fr-FR" sz="1600" dirty="0">
              <a:solidFill>
                <a:srgbClr val="03224C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69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5008" y="4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r-FR" sz="4000" b="1" dirty="0" smtClean="0">
                <a:solidFill>
                  <a:srgbClr val="03224C"/>
                </a:solidFill>
              </a:rPr>
              <a:t>Modalités pratiques d’une stratégie CRM</a:t>
            </a:r>
            <a:endParaRPr lang="fr-FR" sz="4000" b="1" dirty="0">
              <a:solidFill>
                <a:srgbClr val="03224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4686" y="2724706"/>
            <a:ext cx="5299416" cy="3908429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ü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Passez une nouvelle étape dans la connaissance client</a:t>
            </a:r>
          </a:p>
          <a:p>
            <a:pPr algn="just">
              <a:buFont typeface="Wingdings" charset="2"/>
              <a:buChar char="ü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Adaptez vos offres</a:t>
            </a:r>
            <a:endParaRPr lang="fr-F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charset="2"/>
              <a:buChar char="ü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Ciblez vos campagnes d’affichage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4284" y="1608620"/>
            <a:ext cx="11701854" cy="40011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400" b="1" kern="0">
                <a:solidFill>
                  <a:srgbClr val="03224C"/>
                </a:solidFill>
                <a:latin typeface="Calibri"/>
              </a:defRPr>
            </a:lvl1pPr>
          </a:lstStyle>
          <a:p>
            <a:r>
              <a:rPr lang="fr-FR" sz="2000" dirty="0"/>
              <a:t>Géomarketing : localisez vos publics pour mieux </a:t>
            </a:r>
            <a:r>
              <a:rPr lang="fr-FR" sz="2000" dirty="0" err="1"/>
              <a:t>conna</a:t>
            </a:r>
            <a:r>
              <a:rPr lang="ro-RO" sz="2000" dirty="0"/>
              <a:t>î</a:t>
            </a:r>
            <a:r>
              <a:rPr lang="fr-FR" sz="2000" dirty="0" err="1"/>
              <a:t>tre</a:t>
            </a:r>
            <a:r>
              <a:rPr lang="fr-FR" sz="2000" dirty="0"/>
              <a:t> leurs attentes et adapter vos offres marketing 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9" y="2723187"/>
            <a:ext cx="2988527" cy="3146745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135" y="3563077"/>
            <a:ext cx="2015686" cy="17891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7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/>
              <a:t>Avec </a:t>
            </a:r>
            <a:r>
              <a:rPr lang="fr-FR" sz="2000" dirty="0" err="1" smtClean="0"/>
              <a:t>ArenaPublics</a:t>
            </a:r>
            <a:r>
              <a:rPr lang="fr-FR" sz="2000" dirty="0"/>
              <a:t>, exploitez les leviers de la connaissance </a:t>
            </a:r>
            <a:r>
              <a:rPr lang="fr-FR" sz="2000" dirty="0" smtClean="0"/>
              <a:t>clients </a:t>
            </a:r>
            <a:r>
              <a:rPr lang="fr-FR" sz="2000" dirty="0"/>
              <a:t>pour créer une relation personnalisée et durable avec vos publics</a:t>
            </a:r>
            <a:endParaRPr lang="fr-F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2377" y="1855698"/>
            <a:ext cx="11236979" cy="4383741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99249" y="5109880"/>
            <a:ext cx="1864659" cy="1304366"/>
            <a:chOff x="524435" y="4572000"/>
            <a:chExt cx="1398494" cy="1304366"/>
          </a:xfrm>
        </p:grpSpPr>
        <p:sp>
          <p:nvSpPr>
            <p:cNvPr id="6" name="Rounded Rectangle 5"/>
            <p:cNvSpPr/>
            <p:nvPr/>
          </p:nvSpPr>
          <p:spPr>
            <a:xfrm>
              <a:off x="524435" y="4572000"/>
              <a:ext cx="1398493" cy="8534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600" b="1" dirty="0" smtClean="0">
                  <a:solidFill>
                    <a:srgbClr val="03224C"/>
                  </a:solidFill>
                  <a:latin typeface="Helvetica Neue"/>
                </a:rPr>
                <a:t>Identifiez</a:t>
              </a:r>
              <a:endParaRPr lang="fr-FR" sz="1600" b="1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4435" y="4988860"/>
              <a:ext cx="1398494" cy="8875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Collectez toutes les informations permettant de mieux connaitre vos clients</a:t>
              </a:r>
              <a:endParaRPr lang="fr-FR" sz="11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03117" y="4336674"/>
            <a:ext cx="1864659" cy="1808630"/>
            <a:chOff x="2057398" y="3913885"/>
            <a:chExt cx="1398494" cy="1808630"/>
          </a:xfrm>
        </p:grpSpPr>
        <p:sp>
          <p:nvSpPr>
            <p:cNvPr id="9" name="Rounded Rectangle 8"/>
            <p:cNvSpPr/>
            <p:nvPr/>
          </p:nvSpPr>
          <p:spPr>
            <a:xfrm>
              <a:off x="2057398" y="3913885"/>
              <a:ext cx="1398493" cy="8534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600" b="1" dirty="0" smtClean="0">
                  <a:solidFill>
                    <a:srgbClr val="03224C"/>
                  </a:solidFill>
                  <a:latin typeface="Helvetica Neue"/>
                </a:rPr>
                <a:t>Segmentez</a:t>
              </a:r>
              <a:endParaRPr lang="fr-FR" sz="1600" b="1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57398" y="4330744"/>
              <a:ext cx="1398494" cy="13917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Regroupez vos clients en groupes homogènes selon leurs caractéristiques de profil et de consommation</a:t>
              </a:r>
              <a:endParaRPr lang="fr-FR" sz="1600" dirty="0">
                <a:solidFill>
                  <a:prstClr val="white"/>
                </a:solidFill>
                <a:latin typeface="Helvetica Neue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06985" y="3563468"/>
            <a:ext cx="1864659" cy="1546412"/>
            <a:chOff x="3966881" y="3120509"/>
            <a:chExt cx="1398494" cy="1546412"/>
          </a:xfrm>
        </p:grpSpPr>
        <p:sp>
          <p:nvSpPr>
            <p:cNvPr id="12" name="Rounded Rectangle 11"/>
            <p:cNvSpPr/>
            <p:nvPr/>
          </p:nvSpPr>
          <p:spPr>
            <a:xfrm>
              <a:off x="3966881" y="3120509"/>
              <a:ext cx="1398493" cy="8534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600" b="1" dirty="0" smtClean="0">
                  <a:solidFill>
                    <a:srgbClr val="03224C"/>
                  </a:solidFill>
                  <a:latin typeface="Helvetica Neue"/>
                </a:rPr>
                <a:t>Adaptez</a:t>
              </a:r>
              <a:endParaRPr lang="fr-FR" sz="1600" b="1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66881" y="3537368"/>
              <a:ext cx="1398494" cy="1129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Adaptez vos offres et vos modes de communication à vos typologies de clients</a:t>
              </a:r>
              <a:endParaRPr lang="fr-FR" sz="11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10853" y="2790262"/>
            <a:ext cx="1864659" cy="1546412"/>
            <a:chOff x="5652700" y="2683875"/>
            <a:chExt cx="1398494" cy="1546412"/>
          </a:xfrm>
        </p:grpSpPr>
        <p:sp>
          <p:nvSpPr>
            <p:cNvPr id="15" name="Rounded Rectangle 14"/>
            <p:cNvSpPr/>
            <p:nvPr/>
          </p:nvSpPr>
          <p:spPr>
            <a:xfrm>
              <a:off x="5652700" y="2683875"/>
              <a:ext cx="1398493" cy="853493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600" b="1" dirty="0" smtClean="0">
                  <a:solidFill>
                    <a:srgbClr val="03224C"/>
                  </a:solidFill>
                  <a:latin typeface="Helvetica Neue"/>
                </a:rPr>
                <a:t>Échangez</a:t>
              </a:r>
              <a:endParaRPr lang="fr-FR" sz="1600" b="1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52700" y="3100734"/>
              <a:ext cx="1398494" cy="1129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Interagissez et informez au mieux vos clients en créant des campagnes ciblées</a:t>
              </a:r>
              <a:endParaRPr lang="fr-FR" sz="11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14721" y="2017056"/>
            <a:ext cx="1864659" cy="1317020"/>
            <a:chOff x="6836041" y="1479176"/>
            <a:chExt cx="1398494" cy="1317020"/>
          </a:xfrm>
        </p:grpSpPr>
        <p:sp>
          <p:nvSpPr>
            <p:cNvPr id="18" name="Rounded Rectangle 17"/>
            <p:cNvSpPr/>
            <p:nvPr/>
          </p:nvSpPr>
          <p:spPr>
            <a:xfrm>
              <a:off x="6836041" y="1479176"/>
              <a:ext cx="1398493" cy="853493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1600" b="1" dirty="0" smtClean="0">
                  <a:solidFill>
                    <a:srgbClr val="03224C"/>
                  </a:solidFill>
                  <a:latin typeface="Helvetica Neue"/>
                </a:rPr>
                <a:t>Evaluez</a:t>
              </a:r>
              <a:endParaRPr lang="fr-FR" sz="1600" b="1" dirty="0">
                <a:solidFill>
                  <a:srgbClr val="03224C"/>
                </a:solidFill>
                <a:latin typeface="Helvetica Neue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36041" y="1896035"/>
              <a:ext cx="1398494" cy="9001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E7E6E6">
                      <a:lumMod val="50000"/>
                    </a:srgbClr>
                  </a:solidFill>
                  <a:latin typeface="Helvetica Neue"/>
                </a:rPr>
                <a:t>Mesurez en temps réel et en continu la performance de vos actions</a:t>
              </a:r>
              <a:endParaRPr lang="fr-FR" sz="1100" dirty="0">
                <a:solidFill>
                  <a:srgbClr val="E7E6E6">
                    <a:lumMod val="50000"/>
                  </a:srgbClr>
                </a:solidFill>
                <a:latin typeface="Helvetica Neue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10853" y="5403531"/>
            <a:ext cx="44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3224C"/>
                </a:solidFill>
                <a:latin typeface="Helvetica Neue"/>
              </a:rPr>
              <a:t>Créez une relation personnalisée et durable avec vos publics!</a:t>
            </a:r>
            <a:endParaRPr lang="fr-FR" dirty="0">
              <a:solidFill>
                <a:srgbClr val="03224C"/>
              </a:solidFill>
              <a:latin typeface="Helvetica Neue"/>
            </a:endParaRPr>
          </a:p>
        </p:txBody>
      </p:sp>
      <p:pic>
        <p:nvPicPr>
          <p:cNvPr id="25" name="Image 5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47" y="827204"/>
            <a:ext cx="2706837" cy="1141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813" y="1719196"/>
            <a:ext cx="3273609" cy="1260921"/>
          </a:xfrm>
          <a:prstGeom prst="rect">
            <a:avLst/>
          </a:prstGeom>
        </p:spPr>
      </p:pic>
      <p:sp>
        <p:nvSpPr>
          <p:cNvPr id="26" name="Freeform 96"/>
          <p:cNvSpPr>
            <a:spLocks noChangeArrowheads="1"/>
          </p:cNvSpPr>
          <p:nvPr/>
        </p:nvSpPr>
        <p:spPr bwMode="auto">
          <a:xfrm>
            <a:off x="3471955" y="3928006"/>
            <a:ext cx="479320" cy="346688"/>
          </a:xfrm>
          <a:custGeom>
            <a:avLst/>
            <a:gdLst>
              <a:gd name="T0" fmla="*/ 2147483647 w 602"/>
              <a:gd name="T1" fmla="*/ 2147483647 h 580"/>
              <a:gd name="T2" fmla="*/ 2147483647 w 602"/>
              <a:gd name="T3" fmla="*/ 2147483647 h 580"/>
              <a:gd name="T4" fmla="*/ 2147483647 w 602"/>
              <a:gd name="T5" fmla="*/ 2147483647 h 580"/>
              <a:gd name="T6" fmla="*/ 2147483647 w 602"/>
              <a:gd name="T7" fmla="*/ 2147483647 h 580"/>
              <a:gd name="T8" fmla="*/ 2147483647 w 602"/>
              <a:gd name="T9" fmla="*/ 2147483647 h 580"/>
              <a:gd name="T10" fmla="*/ 0 w 602"/>
              <a:gd name="T11" fmla="*/ 2147483647 h 580"/>
              <a:gd name="T12" fmla="*/ 0 w 602"/>
              <a:gd name="T13" fmla="*/ 2147483647 h 580"/>
              <a:gd name="T14" fmla="*/ 0 w 602"/>
              <a:gd name="T15" fmla="*/ 2147483647 h 580"/>
              <a:gd name="T16" fmla="*/ 2147483647 w 602"/>
              <a:gd name="T17" fmla="*/ 2147483647 h 580"/>
              <a:gd name="T18" fmla="*/ 2147483647 w 602"/>
              <a:gd name="T19" fmla="*/ 2147483647 h 580"/>
              <a:gd name="T20" fmla="*/ 2147483647 w 602"/>
              <a:gd name="T21" fmla="*/ 2147483647 h 580"/>
              <a:gd name="T22" fmla="*/ 2147483647 w 602"/>
              <a:gd name="T23" fmla="*/ 2147483647 h 580"/>
              <a:gd name="T24" fmla="*/ 2147483647 w 602"/>
              <a:gd name="T25" fmla="*/ 2147483647 h 580"/>
              <a:gd name="T26" fmla="*/ 2147483647 w 602"/>
              <a:gd name="T27" fmla="*/ 2147483647 h 580"/>
              <a:gd name="T28" fmla="*/ 2147483647 w 602"/>
              <a:gd name="T29" fmla="*/ 2147483647 h 580"/>
              <a:gd name="T30" fmla="*/ 2147483647 w 602"/>
              <a:gd name="T31" fmla="*/ 2147483647 h 580"/>
              <a:gd name="T32" fmla="*/ 2147483647 w 602"/>
              <a:gd name="T33" fmla="*/ 0 h 580"/>
              <a:gd name="T34" fmla="*/ 2147483647 w 602"/>
              <a:gd name="T35" fmla="*/ 2147483647 h 580"/>
              <a:gd name="T36" fmla="*/ 2147483647 w 602"/>
              <a:gd name="T37" fmla="*/ 2147483647 h 580"/>
              <a:gd name="T38" fmla="*/ 2147483647 w 602"/>
              <a:gd name="T39" fmla="*/ 2147483647 h 580"/>
              <a:gd name="T40" fmla="*/ 2147483647 w 602"/>
              <a:gd name="T41" fmla="*/ 2147483647 h 580"/>
              <a:gd name="T42" fmla="*/ 2147483647 w 602"/>
              <a:gd name="T43" fmla="*/ 2147483647 h 580"/>
              <a:gd name="T44" fmla="*/ 2147483647 w 602"/>
              <a:gd name="T45" fmla="*/ 2147483647 h 580"/>
              <a:gd name="T46" fmla="*/ 2147483647 w 602"/>
              <a:gd name="T47" fmla="*/ 2147483647 h 580"/>
              <a:gd name="T48" fmla="*/ 2147483647 w 602"/>
              <a:gd name="T49" fmla="*/ 2147483647 h 580"/>
              <a:gd name="T50" fmla="*/ 2147483647 w 602"/>
              <a:gd name="T51" fmla="*/ 2147483647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Helvetica Neue"/>
            </a:endParaRPr>
          </a:p>
        </p:txBody>
      </p:sp>
      <p:sp>
        <p:nvSpPr>
          <p:cNvPr id="27" name="Freeform 142"/>
          <p:cNvSpPr>
            <a:spLocks noChangeArrowheads="1"/>
          </p:cNvSpPr>
          <p:nvPr/>
        </p:nvSpPr>
        <p:spPr bwMode="auto">
          <a:xfrm>
            <a:off x="7702865" y="2381016"/>
            <a:ext cx="480635" cy="354568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>
              <a:defRPr/>
            </a:pPr>
            <a:endParaRPr lang="en-US">
              <a:solidFill>
                <a:prstClr val="black"/>
              </a:solidFill>
              <a:latin typeface="Roboto Light"/>
            </a:endParaRPr>
          </a:p>
        </p:txBody>
      </p:sp>
      <p:sp>
        <p:nvSpPr>
          <p:cNvPr id="29" name="Freeform 27"/>
          <p:cNvSpPr>
            <a:spLocks noChangeArrowheads="1"/>
          </p:cNvSpPr>
          <p:nvPr/>
        </p:nvSpPr>
        <p:spPr bwMode="auto">
          <a:xfrm>
            <a:off x="9807389" y="1658675"/>
            <a:ext cx="479320" cy="305320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>
              <a:defRPr/>
            </a:pPr>
            <a:endParaRPr lang="en-US">
              <a:solidFill>
                <a:prstClr val="black"/>
              </a:solidFill>
              <a:latin typeface="Roboto Light"/>
            </a:endParaRPr>
          </a:p>
        </p:txBody>
      </p:sp>
      <p:sp>
        <p:nvSpPr>
          <p:cNvPr id="30" name="Freeform 127"/>
          <p:cNvSpPr>
            <a:spLocks noChangeArrowheads="1"/>
          </p:cNvSpPr>
          <p:nvPr/>
        </p:nvSpPr>
        <p:spPr bwMode="auto">
          <a:xfrm>
            <a:off x="5623733" y="3105130"/>
            <a:ext cx="420227" cy="360476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>
              <a:defRPr/>
            </a:pPr>
            <a:endParaRPr lang="en-US">
              <a:solidFill>
                <a:prstClr val="black"/>
              </a:solidFill>
              <a:latin typeface="Roboto Light"/>
            </a:endParaRPr>
          </a:p>
        </p:txBody>
      </p:sp>
      <p:sp>
        <p:nvSpPr>
          <p:cNvPr id="31" name="Freeform 12"/>
          <p:cNvSpPr>
            <a:spLocks noChangeArrowheads="1"/>
          </p:cNvSpPr>
          <p:nvPr/>
        </p:nvSpPr>
        <p:spPr bwMode="auto">
          <a:xfrm>
            <a:off x="1402420" y="4701954"/>
            <a:ext cx="458309" cy="344718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defTabSz="1828434">
              <a:defRPr/>
            </a:pPr>
            <a:endParaRPr lang="en-US" dirty="0">
              <a:solidFill>
                <a:prstClr val="black"/>
              </a:solidFill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71195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2" y="760012"/>
            <a:ext cx="2749592" cy="11599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174868" y="4702292"/>
            <a:ext cx="4198168" cy="107409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rgbClr val="03224C"/>
                </a:solidFill>
                <a:latin typeface="Helvetica Neue"/>
              </a:rPr>
              <a:t>Prescriptif</a:t>
            </a:r>
            <a:br>
              <a:rPr lang="fr-FR" sz="1400" b="1" dirty="0">
                <a:solidFill>
                  <a:srgbClr val="03224C"/>
                </a:solidFill>
                <a:latin typeface="Helvetica Neue"/>
              </a:rPr>
            </a:br>
            <a:r>
              <a:rPr lang="fr-FR" sz="1200" dirty="0">
                <a:solidFill>
                  <a:srgbClr val="03224C"/>
                </a:solidFill>
                <a:latin typeface="Helvetica Neue"/>
              </a:rPr>
              <a:t>Que dois-je faire?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74868" y="3317502"/>
            <a:ext cx="4198168" cy="1074093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prstClr val="white"/>
                </a:solidFill>
                <a:latin typeface="Helvetica Neue"/>
              </a:rPr>
              <a:t>Prédictif</a:t>
            </a:r>
            <a:r>
              <a:rPr lang="fr-FR" sz="1400" b="1" dirty="0">
                <a:solidFill>
                  <a:prstClr val="white"/>
                </a:solidFill>
                <a:latin typeface="Helvetica Neue"/>
              </a:rPr>
              <a:t/>
            </a:r>
            <a:br>
              <a:rPr lang="fr-FR" sz="1400" b="1" dirty="0">
                <a:solidFill>
                  <a:prstClr val="white"/>
                </a:solidFill>
                <a:latin typeface="Helvetica Neue"/>
              </a:rPr>
            </a:br>
            <a:r>
              <a:rPr lang="fr-FR" sz="1200" dirty="0" smtClean="0">
                <a:solidFill>
                  <a:prstClr val="white"/>
                </a:solidFill>
                <a:latin typeface="Helvetica Neue"/>
              </a:rPr>
              <a:t>Que va-t-il se passer?</a:t>
            </a:r>
            <a:endParaRPr lang="fr-FR" sz="1200" dirty="0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74868" y="1904189"/>
            <a:ext cx="4198168" cy="1074093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prstClr val="white"/>
                </a:solidFill>
                <a:latin typeface="Helvetica Neue"/>
              </a:rPr>
              <a:t>Descriptif</a:t>
            </a:r>
            <a:r>
              <a:rPr lang="fr-FR" sz="1400" b="1" dirty="0">
                <a:solidFill>
                  <a:prstClr val="white"/>
                </a:solidFill>
                <a:latin typeface="Helvetica Neue"/>
              </a:rPr>
              <a:t/>
            </a:r>
            <a:br>
              <a:rPr lang="fr-FR" sz="1400" b="1" dirty="0">
                <a:solidFill>
                  <a:prstClr val="white"/>
                </a:solidFill>
                <a:latin typeface="Helvetica Neue"/>
              </a:rPr>
            </a:br>
            <a:r>
              <a:rPr lang="fr-FR" sz="1200" dirty="0" smtClean="0">
                <a:solidFill>
                  <a:prstClr val="white"/>
                </a:solidFill>
                <a:latin typeface="Helvetica Neue"/>
              </a:rPr>
              <a:t>Que s’est-il passé?</a:t>
            </a:r>
            <a:endParaRPr lang="fr-FR" sz="1200" dirty="0">
              <a:solidFill>
                <a:prstClr val="white"/>
              </a:solidFill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Avec </a:t>
            </a:r>
            <a:r>
              <a:rPr lang="fr-FR" dirty="0" err="1"/>
              <a:t>ArenaPricing</a:t>
            </a:r>
            <a:r>
              <a:rPr lang="fr-FR" dirty="0"/>
              <a:t>, suivez, prévoyez et pilotez vos ventes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46326" y="1581109"/>
            <a:ext cx="10292537" cy="4521840"/>
            <a:chOff x="3889397" y="1241426"/>
            <a:chExt cx="8959526" cy="5248274"/>
          </a:xfrm>
        </p:grpSpPr>
        <p:pic>
          <p:nvPicPr>
            <p:cNvPr id="13" name="Picture 12" descr="New Macbook Silv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397" y="1241426"/>
              <a:ext cx="8959526" cy="524827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013700" y="6172200"/>
              <a:ext cx="698500" cy="127000"/>
            </a:xfrm>
            <a:prstGeom prst="rect">
              <a:avLst/>
            </a:prstGeom>
            <a:solidFill>
              <a:srgbClr val="1E1E22"/>
            </a:solidFill>
            <a:ln>
              <a:solidFill>
                <a:srgbClr val="1D1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36479" y="3164756"/>
            <a:ext cx="555264" cy="416448"/>
            <a:chOff x="340145" y="5021668"/>
            <a:chExt cx="688308" cy="688308"/>
          </a:xfrm>
        </p:grpSpPr>
        <p:sp>
          <p:nvSpPr>
            <p:cNvPr id="31" name="Oval 30"/>
            <p:cNvSpPr/>
            <p:nvPr/>
          </p:nvSpPr>
          <p:spPr>
            <a:xfrm>
              <a:off x="340145" y="5021668"/>
              <a:ext cx="688308" cy="6883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34" y="5125220"/>
              <a:ext cx="481204" cy="48120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936480" y="1754212"/>
            <a:ext cx="555264" cy="416448"/>
            <a:chOff x="1842247" y="3478010"/>
            <a:chExt cx="688308" cy="688308"/>
          </a:xfrm>
        </p:grpSpPr>
        <p:sp>
          <p:nvSpPr>
            <p:cNvPr id="32" name="Oval 31"/>
            <p:cNvSpPr/>
            <p:nvPr/>
          </p:nvSpPr>
          <p:spPr>
            <a:xfrm>
              <a:off x="1842247" y="3478010"/>
              <a:ext cx="688308" cy="68830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00" y="3596763"/>
              <a:ext cx="450802" cy="45080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936479" y="4561511"/>
            <a:ext cx="555264" cy="416448"/>
            <a:chOff x="80220" y="4666540"/>
            <a:chExt cx="688308" cy="688308"/>
          </a:xfrm>
        </p:grpSpPr>
        <p:sp>
          <p:nvSpPr>
            <p:cNvPr id="45" name="Oval 44"/>
            <p:cNvSpPr/>
            <p:nvPr/>
          </p:nvSpPr>
          <p:spPr>
            <a:xfrm>
              <a:off x="80220" y="4666540"/>
              <a:ext cx="688308" cy="6883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Helvetica Neue"/>
              </a:endParaRPr>
            </a:p>
          </p:txBody>
        </p:sp>
        <p:sp>
          <p:nvSpPr>
            <p:cNvPr id="47" name="Freeform 127"/>
            <p:cNvSpPr>
              <a:spLocks noChangeArrowheads="1"/>
            </p:cNvSpPr>
            <p:nvPr/>
          </p:nvSpPr>
          <p:spPr bwMode="auto">
            <a:xfrm>
              <a:off x="248112" y="4800600"/>
              <a:ext cx="367378" cy="420188"/>
            </a:xfrm>
            <a:custGeom>
              <a:avLst/>
              <a:gdLst>
                <a:gd name="T0" fmla="*/ 502 w 531"/>
                <a:gd name="T1" fmla="*/ 311 h 602"/>
                <a:gd name="T2" fmla="*/ 417 w 531"/>
                <a:gd name="T3" fmla="*/ 283 h 602"/>
                <a:gd name="T4" fmla="*/ 445 w 531"/>
                <a:gd name="T5" fmla="*/ 142 h 602"/>
                <a:gd name="T6" fmla="*/ 530 w 531"/>
                <a:gd name="T7" fmla="*/ 170 h 602"/>
                <a:gd name="T8" fmla="*/ 502 w 531"/>
                <a:gd name="T9" fmla="*/ 311 h 602"/>
                <a:gd name="T10" fmla="*/ 445 w 531"/>
                <a:gd name="T11" fmla="*/ 29 h 602"/>
                <a:gd name="T12" fmla="*/ 502 w 531"/>
                <a:gd name="T13" fmla="*/ 29 h 602"/>
                <a:gd name="T14" fmla="*/ 445 w 531"/>
                <a:gd name="T15" fmla="*/ 113 h 602"/>
                <a:gd name="T16" fmla="*/ 290 w 531"/>
                <a:gd name="T17" fmla="*/ 460 h 602"/>
                <a:gd name="T18" fmla="*/ 233 w 531"/>
                <a:gd name="T19" fmla="*/ 460 h 602"/>
                <a:gd name="T20" fmla="*/ 205 w 531"/>
                <a:gd name="T21" fmla="*/ 318 h 602"/>
                <a:gd name="T22" fmla="*/ 290 w 531"/>
                <a:gd name="T23" fmla="*/ 290 h 602"/>
                <a:gd name="T24" fmla="*/ 318 w 531"/>
                <a:gd name="T25" fmla="*/ 431 h 602"/>
                <a:gd name="T26" fmla="*/ 233 w 531"/>
                <a:gd name="T27" fmla="*/ 29 h 602"/>
                <a:gd name="T28" fmla="*/ 261 w 531"/>
                <a:gd name="T29" fmla="*/ 0 h 602"/>
                <a:gd name="T30" fmla="*/ 290 w 531"/>
                <a:gd name="T31" fmla="*/ 262 h 602"/>
                <a:gd name="T32" fmla="*/ 233 w 531"/>
                <a:gd name="T33" fmla="*/ 29 h 602"/>
                <a:gd name="T34" fmla="*/ 85 w 531"/>
                <a:gd name="T35" fmla="*/ 389 h 602"/>
                <a:gd name="T36" fmla="*/ 0 w 531"/>
                <a:gd name="T37" fmla="*/ 361 h 602"/>
                <a:gd name="T38" fmla="*/ 28 w 531"/>
                <a:gd name="T39" fmla="*/ 219 h 602"/>
                <a:gd name="T40" fmla="*/ 113 w 531"/>
                <a:gd name="T41" fmla="*/ 248 h 602"/>
                <a:gd name="T42" fmla="*/ 85 w 531"/>
                <a:gd name="T43" fmla="*/ 389 h 602"/>
                <a:gd name="T44" fmla="*/ 28 w 531"/>
                <a:gd name="T45" fmla="*/ 29 h 602"/>
                <a:gd name="T46" fmla="*/ 85 w 531"/>
                <a:gd name="T47" fmla="*/ 29 h 602"/>
                <a:gd name="T48" fmla="*/ 28 w 531"/>
                <a:gd name="T49" fmla="*/ 191 h 602"/>
                <a:gd name="T50" fmla="*/ 85 w 531"/>
                <a:gd name="T51" fmla="*/ 573 h 602"/>
                <a:gd name="T52" fmla="*/ 56 w 531"/>
                <a:gd name="T53" fmla="*/ 601 h 602"/>
                <a:gd name="T54" fmla="*/ 28 w 531"/>
                <a:gd name="T55" fmla="*/ 417 h 602"/>
                <a:gd name="T56" fmla="*/ 85 w 531"/>
                <a:gd name="T57" fmla="*/ 573 h 602"/>
                <a:gd name="T58" fmla="*/ 290 w 531"/>
                <a:gd name="T59" fmla="*/ 573 h 602"/>
                <a:gd name="T60" fmla="*/ 233 w 531"/>
                <a:gd name="T61" fmla="*/ 573 h 602"/>
                <a:gd name="T62" fmla="*/ 290 w 531"/>
                <a:gd name="T63" fmla="*/ 488 h 602"/>
                <a:gd name="T64" fmla="*/ 502 w 531"/>
                <a:gd name="T65" fmla="*/ 573 h 602"/>
                <a:gd name="T66" fmla="*/ 473 w 531"/>
                <a:gd name="T67" fmla="*/ 601 h 602"/>
                <a:gd name="T68" fmla="*/ 445 w 531"/>
                <a:gd name="T69" fmla="*/ 340 h 602"/>
                <a:gd name="T70" fmla="*/ 502 w 531"/>
                <a:gd name="T71" fmla="*/ 57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1" h="602">
                  <a:moveTo>
                    <a:pt x="502" y="311"/>
                  </a:moveTo>
                  <a:lnTo>
                    <a:pt x="502" y="311"/>
                  </a:lnTo>
                  <a:cubicBezTo>
                    <a:pt x="445" y="311"/>
                    <a:pt x="445" y="311"/>
                    <a:pt x="445" y="311"/>
                  </a:cubicBezTo>
                  <a:cubicBezTo>
                    <a:pt x="424" y="311"/>
                    <a:pt x="417" y="297"/>
                    <a:pt x="417" y="283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7" y="156"/>
                    <a:pt x="424" y="142"/>
                    <a:pt x="445" y="142"/>
                  </a:cubicBezTo>
                  <a:cubicBezTo>
                    <a:pt x="502" y="142"/>
                    <a:pt x="502" y="142"/>
                    <a:pt x="502" y="142"/>
                  </a:cubicBezTo>
                  <a:cubicBezTo>
                    <a:pt x="516" y="142"/>
                    <a:pt x="530" y="156"/>
                    <a:pt x="530" y="170"/>
                  </a:cubicBezTo>
                  <a:cubicBezTo>
                    <a:pt x="530" y="283"/>
                    <a:pt x="530" y="283"/>
                    <a:pt x="530" y="283"/>
                  </a:cubicBezTo>
                  <a:cubicBezTo>
                    <a:pt x="530" y="297"/>
                    <a:pt x="516" y="311"/>
                    <a:pt x="502" y="311"/>
                  </a:cubicBezTo>
                  <a:close/>
                  <a:moveTo>
                    <a:pt x="445" y="29"/>
                  </a:moveTo>
                  <a:lnTo>
                    <a:pt x="445" y="29"/>
                  </a:lnTo>
                  <a:cubicBezTo>
                    <a:pt x="445" y="15"/>
                    <a:pt x="452" y="0"/>
                    <a:pt x="473" y="0"/>
                  </a:cubicBezTo>
                  <a:cubicBezTo>
                    <a:pt x="487" y="0"/>
                    <a:pt x="502" y="15"/>
                    <a:pt x="502" y="29"/>
                  </a:cubicBezTo>
                  <a:cubicBezTo>
                    <a:pt x="502" y="113"/>
                    <a:pt x="502" y="113"/>
                    <a:pt x="502" y="113"/>
                  </a:cubicBezTo>
                  <a:cubicBezTo>
                    <a:pt x="445" y="113"/>
                    <a:pt x="445" y="113"/>
                    <a:pt x="445" y="113"/>
                  </a:cubicBezTo>
                  <a:lnTo>
                    <a:pt x="445" y="29"/>
                  </a:lnTo>
                  <a:close/>
                  <a:moveTo>
                    <a:pt x="290" y="460"/>
                  </a:moveTo>
                  <a:lnTo>
                    <a:pt x="290" y="460"/>
                  </a:lnTo>
                  <a:cubicBezTo>
                    <a:pt x="233" y="460"/>
                    <a:pt x="233" y="460"/>
                    <a:pt x="233" y="460"/>
                  </a:cubicBezTo>
                  <a:cubicBezTo>
                    <a:pt x="219" y="460"/>
                    <a:pt x="205" y="453"/>
                    <a:pt x="205" y="431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5" y="304"/>
                    <a:pt x="219" y="290"/>
                    <a:pt x="233" y="290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311" y="290"/>
                    <a:pt x="318" y="304"/>
                    <a:pt x="318" y="318"/>
                  </a:cubicBezTo>
                  <a:cubicBezTo>
                    <a:pt x="318" y="431"/>
                    <a:pt x="318" y="431"/>
                    <a:pt x="318" y="431"/>
                  </a:cubicBezTo>
                  <a:cubicBezTo>
                    <a:pt x="318" y="453"/>
                    <a:pt x="311" y="460"/>
                    <a:pt x="290" y="460"/>
                  </a:cubicBezTo>
                  <a:close/>
                  <a:moveTo>
                    <a:pt x="233" y="29"/>
                  </a:moveTo>
                  <a:lnTo>
                    <a:pt x="233" y="29"/>
                  </a:lnTo>
                  <a:cubicBezTo>
                    <a:pt x="233" y="15"/>
                    <a:pt x="247" y="0"/>
                    <a:pt x="261" y="0"/>
                  </a:cubicBezTo>
                  <a:cubicBezTo>
                    <a:pt x="283" y="0"/>
                    <a:pt x="290" y="15"/>
                    <a:pt x="290" y="29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33" y="262"/>
                    <a:pt x="233" y="262"/>
                    <a:pt x="233" y="262"/>
                  </a:cubicBezTo>
                  <a:lnTo>
                    <a:pt x="233" y="29"/>
                  </a:lnTo>
                  <a:close/>
                  <a:moveTo>
                    <a:pt x="85" y="389"/>
                  </a:moveTo>
                  <a:lnTo>
                    <a:pt x="85" y="389"/>
                  </a:lnTo>
                  <a:cubicBezTo>
                    <a:pt x="28" y="389"/>
                    <a:pt x="28" y="389"/>
                    <a:pt x="28" y="389"/>
                  </a:cubicBezTo>
                  <a:cubicBezTo>
                    <a:pt x="14" y="389"/>
                    <a:pt x="0" y="375"/>
                    <a:pt x="0" y="361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26"/>
                    <a:pt x="14" y="219"/>
                    <a:pt x="28" y="219"/>
                  </a:cubicBezTo>
                  <a:cubicBezTo>
                    <a:pt x="85" y="219"/>
                    <a:pt x="85" y="219"/>
                    <a:pt x="85" y="219"/>
                  </a:cubicBezTo>
                  <a:cubicBezTo>
                    <a:pt x="99" y="219"/>
                    <a:pt x="113" y="226"/>
                    <a:pt x="113" y="248"/>
                  </a:cubicBezTo>
                  <a:cubicBezTo>
                    <a:pt x="113" y="361"/>
                    <a:pt x="113" y="361"/>
                    <a:pt x="113" y="361"/>
                  </a:cubicBezTo>
                  <a:cubicBezTo>
                    <a:pt x="113" y="375"/>
                    <a:pt x="99" y="389"/>
                    <a:pt x="85" y="389"/>
                  </a:cubicBezTo>
                  <a:close/>
                  <a:moveTo>
                    <a:pt x="28" y="29"/>
                  </a:moveTo>
                  <a:lnTo>
                    <a:pt x="28" y="29"/>
                  </a:lnTo>
                  <a:cubicBezTo>
                    <a:pt x="28" y="15"/>
                    <a:pt x="42" y="0"/>
                    <a:pt x="56" y="0"/>
                  </a:cubicBezTo>
                  <a:cubicBezTo>
                    <a:pt x="71" y="0"/>
                    <a:pt x="85" y="15"/>
                    <a:pt x="85" y="29"/>
                  </a:cubicBezTo>
                  <a:cubicBezTo>
                    <a:pt x="85" y="191"/>
                    <a:pt x="85" y="191"/>
                    <a:pt x="85" y="191"/>
                  </a:cubicBezTo>
                  <a:cubicBezTo>
                    <a:pt x="28" y="191"/>
                    <a:pt x="28" y="191"/>
                    <a:pt x="28" y="191"/>
                  </a:cubicBezTo>
                  <a:lnTo>
                    <a:pt x="28" y="29"/>
                  </a:lnTo>
                  <a:close/>
                  <a:moveTo>
                    <a:pt x="85" y="573"/>
                  </a:moveTo>
                  <a:lnTo>
                    <a:pt x="85" y="573"/>
                  </a:lnTo>
                  <a:cubicBezTo>
                    <a:pt x="85" y="594"/>
                    <a:pt x="71" y="601"/>
                    <a:pt x="56" y="601"/>
                  </a:cubicBezTo>
                  <a:cubicBezTo>
                    <a:pt x="42" y="601"/>
                    <a:pt x="28" y="594"/>
                    <a:pt x="28" y="573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85" y="417"/>
                    <a:pt x="85" y="417"/>
                    <a:pt x="85" y="417"/>
                  </a:cubicBezTo>
                  <a:lnTo>
                    <a:pt x="85" y="573"/>
                  </a:lnTo>
                  <a:close/>
                  <a:moveTo>
                    <a:pt x="290" y="573"/>
                  </a:moveTo>
                  <a:lnTo>
                    <a:pt x="290" y="573"/>
                  </a:lnTo>
                  <a:cubicBezTo>
                    <a:pt x="290" y="594"/>
                    <a:pt x="283" y="601"/>
                    <a:pt x="261" y="601"/>
                  </a:cubicBezTo>
                  <a:cubicBezTo>
                    <a:pt x="247" y="601"/>
                    <a:pt x="233" y="594"/>
                    <a:pt x="233" y="573"/>
                  </a:cubicBezTo>
                  <a:cubicBezTo>
                    <a:pt x="233" y="488"/>
                    <a:pt x="233" y="488"/>
                    <a:pt x="233" y="488"/>
                  </a:cubicBezTo>
                  <a:cubicBezTo>
                    <a:pt x="290" y="488"/>
                    <a:pt x="290" y="488"/>
                    <a:pt x="290" y="488"/>
                  </a:cubicBezTo>
                  <a:lnTo>
                    <a:pt x="290" y="573"/>
                  </a:lnTo>
                  <a:close/>
                  <a:moveTo>
                    <a:pt x="502" y="573"/>
                  </a:moveTo>
                  <a:lnTo>
                    <a:pt x="502" y="573"/>
                  </a:lnTo>
                  <a:cubicBezTo>
                    <a:pt x="502" y="594"/>
                    <a:pt x="487" y="601"/>
                    <a:pt x="473" y="601"/>
                  </a:cubicBezTo>
                  <a:cubicBezTo>
                    <a:pt x="452" y="601"/>
                    <a:pt x="445" y="594"/>
                    <a:pt x="445" y="573"/>
                  </a:cubicBezTo>
                  <a:cubicBezTo>
                    <a:pt x="445" y="340"/>
                    <a:pt x="445" y="340"/>
                    <a:pt x="445" y="340"/>
                  </a:cubicBezTo>
                  <a:cubicBezTo>
                    <a:pt x="502" y="340"/>
                    <a:pt x="502" y="340"/>
                    <a:pt x="502" y="340"/>
                  </a:cubicBezTo>
                  <a:lnTo>
                    <a:pt x="502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434">
                <a:defRPr/>
              </a:pPr>
              <a:endParaRPr lang="en-US">
                <a:solidFill>
                  <a:prstClr val="black"/>
                </a:solidFill>
                <a:latin typeface="Roboto Ligh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9065" y="2179580"/>
            <a:ext cx="3775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Suivez et analysez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vos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indicateurs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clés de performance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7520" y="3267078"/>
            <a:ext cx="3754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Prévoyez vos ventes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par événement et par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catégorie en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intégrant les phénomènes extérieurs: météo, vacances, concurrence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, etc.</a:t>
            </a:r>
            <a:endParaRPr lang="fr-FR" sz="1400" dirty="0">
              <a:solidFill>
                <a:prstClr val="black">
                  <a:lumMod val="65000"/>
                  <a:lumOff val="35000"/>
                </a:prstClr>
              </a:solidFill>
              <a:latin typeface="Helvetica Neue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2379" y="4649889"/>
            <a:ext cx="3762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Gérez dynamiquement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les allotements de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catégories, les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quotas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distributeurs et </a:t>
            </a:r>
            <a:endParaRPr lang="fr-FR" sz="1400" dirty="0">
              <a:solidFill>
                <a:prstClr val="black">
                  <a:lumMod val="65000"/>
                  <a:lumOff val="35000"/>
                </a:prstClr>
              </a:solidFill>
              <a:latin typeface="Helvetica Neue"/>
            </a:endParaRPr>
          </a:p>
          <a:p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mettez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en place </a:t>
            </a:r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une tarification </a:t>
            </a:r>
            <a:r>
              <a:rPr lang="fr-FR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adaptée à votre demande</a:t>
            </a:r>
            <a:endParaRPr lang="fr-FR" sz="1400" b="1" dirty="0">
              <a:solidFill>
                <a:prstClr val="black">
                  <a:lumMod val="65000"/>
                  <a:lumOff val="35000"/>
                </a:prstClr>
              </a:solidFill>
              <a:latin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9177" y="6277760"/>
            <a:ext cx="836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3 niveaux d’utilisation pour un pilotage </a:t>
            </a:r>
            <a:r>
              <a:rPr lang="fr-FR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optimal !</a:t>
            </a:r>
            <a:endParaRPr lang="fr-FR" dirty="0">
              <a:solidFill>
                <a:prstClr val="black">
                  <a:lumMod val="65000"/>
                  <a:lumOff val="35000"/>
                </a:prstClr>
              </a:solidFill>
              <a:latin typeface="Helvetica Neue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33" y="1830879"/>
            <a:ext cx="968451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8961" y="171946"/>
            <a:ext cx="10515600" cy="1325563"/>
          </a:xfrm>
        </p:spPr>
        <p:txBody>
          <a:bodyPr/>
          <a:lstStyle/>
          <a:p>
            <a:r>
              <a:rPr lang="fr-FR" dirty="0" smtClean="0"/>
              <a:t>Pour aller plus loin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608" y="1403797"/>
            <a:ext cx="10993192" cy="4773166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Bourgeon-Renault et al. (2015), Le marketing de l’art et de la Culture, </a:t>
            </a:r>
            <a:r>
              <a:rPr lang="fr-FR" dirty="0" err="1" smtClean="0"/>
              <a:t>Dunod</a:t>
            </a:r>
            <a:endParaRPr lang="fr-FR" dirty="0" smtClean="0"/>
          </a:p>
          <a:p>
            <a:r>
              <a:rPr lang="en-US" dirty="0"/>
              <a:t>CRM in Entertainment Services: A Comparative Study Between</a:t>
            </a:r>
          </a:p>
          <a:p>
            <a:pPr marL="0" indent="0">
              <a:buNone/>
            </a:pPr>
            <a:r>
              <a:rPr lang="en-US" dirty="0" err="1"/>
              <a:t>Inox</a:t>
            </a:r>
            <a:r>
              <a:rPr lang="en-US" dirty="0"/>
              <a:t> and </a:t>
            </a:r>
            <a:r>
              <a:rPr lang="en-US" dirty="0" err="1"/>
              <a:t>Adlabs</a:t>
            </a:r>
            <a:r>
              <a:rPr lang="en-US" dirty="0"/>
              <a:t>; By </a:t>
            </a:r>
            <a:r>
              <a:rPr lang="en-US" dirty="0" err="1"/>
              <a:t>Jitendra</a:t>
            </a:r>
            <a:r>
              <a:rPr lang="en-US" dirty="0"/>
              <a:t> Kumar Sharma ; Lecturer ;Prestige Institute of Management &amp; Research</a:t>
            </a:r>
          </a:p>
          <a:p>
            <a:r>
              <a:rPr lang="en-US" dirty="0" smtClean="0"/>
              <a:t>Petr </a:t>
            </a:r>
            <a:r>
              <a:rPr lang="en-US" dirty="0"/>
              <a:t>C. (2015), Experiencing Contemporary Arts: a Reexamination of Fun, Feeling and Fantasy. Link </a:t>
            </a:r>
            <a:r>
              <a:rPr lang="en-US" dirty="0" err="1">
                <a:hlinkClick r:id="rId2"/>
              </a:rPr>
              <a:t>sur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Vimeo</a:t>
            </a:r>
            <a:r>
              <a:rPr lang="en-US" dirty="0"/>
              <a:t> 23 min. [code: </a:t>
            </a:r>
            <a:r>
              <a:rPr lang="en-US" dirty="0" err="1"/>
              <a:t>petr</a:t>
            </a:r>
            <a:r>
              <a:rPr lang="en-US" dirty="0"/>
              <a:t>]. First presentation at the Association of Consumer </a:t>
            </a:r>
            <a:r>
              <a:rPr lang="en-US" dirty="0" err="1"/>
              <a:t>Researc</a:t>
            </a:r>
            <a:r>
              <a:rPr lang="en-US" dirty="0"/>
              <a:t>( ACR), North American Conference in New Orleans, November. </a:t>
            </a:r>
            <a:endParaRPr lang="en-US" dirty="0" smtClean="0"/>
          </a:p>
          <a:p>
            <a:r>
              <a:rPr lang="en-US" dirty="0"/>
              <a:t>Petr C. </a:t>
            </a:r>
            <a:r>
              <a:rPr lang="en-US" dirty="0" smtClean="0"/>
              <a:t>(2015), </a:t>
            </a:r>
            <a:r>
              <a:rPr lang="en-US" dirty="0"/>
              <a:t>How to make heritage site tourists become monument visitors, Tourism Management, </a:t>
            </a:r>
            <a:endParaRPr lang="en-US" dirty="0" smtClean="0"/>
          </a:p>
          <a:p>
            <a:r>
              <a:rPr lang="fr-FR" dirty="0" smtClean="0"/>
              <a:t>Petr </a:t>
            </a:r>
            <a:r>
              <a:rPr lang="fr-FR" dirty="0"/>
              <a:t>C. (2014), « Le tourisme expérientiel, ça </a:t>
            </a:r>
            <a:r>
              <a:rPr lang="fr-FR" dirty="0" err="1"/>
              <a:t>n"existe</a:t>
            </a:r>
            <a:r>
              <a:rPr lang="fr-FR" dirty="0"/>
              <a:t> pas... Mais c'est utile à la réflexion marketing», Revue Espaces, Dossier Approche expérientielle et Tourisme, N°320, Septembre-Octobre, 38-44. </a:t>
            </a:r>
            <a:r>
              <a:rPr lang="fr-FR" dirty="0">
                <a:hlinkClick r:id="rId3"/>
              </a:rPr>
              <a:t>Revue </a:t>
            </a:r>
            <a:r>
              <a:rPr lang="fr-FR" dirty="0" smtClean="0">
                <a:hlinkClick r:id="rId3"/>
              </a:rPr>
              <a:t>Espaces</a:t>
            </a:r>
            <a:endParaRPr lang="fr-FR" dirty="0" smtClean="0"/>
          </a:p>
          <a:p>
            <a:r>
              <a:rPr lang="fr-FR" dirty="0" err="1"/>
              <a:t>Gauzente</a:t>
            </a:r>
            <a:r>
              <a:rPr lang="fr-FR" dirty="0"/>
              <a:t> C., P. </a:t>
            </a:r>
            <a:r>
              <a:rPr lang="fr-FR" dirty="0" err="1"/>
              <a:t>Kuntz-Cosperec</a:t>
            </a:r>
            <a:r>
              <a:rPr lang="fr-FR" dirty="0"/>
              <a:t> et C. Petr (2014), La place des médias sociaux dans la communication des institutions culturelles: une étude exploratoire, Internet: Interactions et Interfaces, L'Harmattan, 211-225. </a:t>
            </a:r>
            <a:endParaRPr lang="fr-FR" dirty="0" smtClean="0"/>
          </a:p>
          <a:p>
            <a:r>
              <a:rPr lang="fr-FR" dirty="0" smtClean="0"/>
              <a:t>Petr </a:t>
            </a:r>
            <a:r>
              <a:rPr lang="fr-FR" dirty="0"/>
              <a:t>C., E. Dupas, A-S. </a:t>
            </a:r>
            <a:r>
              <a:rPr lang="fr-FR" dirty="0" err="1"/>
              <a:t>Furic</a:t>
            </a:r>
            <a:r>
              <a:rPr lang="fr-FR" dirty="0"/>
              <a:t>, M. Lacroix, A. Millet, et C. </a:t>
            </a:r>
            <a:r>
              <a:rPr lang="fr-FR" dirty="0" err="1"/>
              <a:t>Puginier</a:t>
            </a:r>
            <a:r>
              <a:rPr lang="fr-FR" dirty="0"/>
              <a:t> (2014), L'utilité et la nature du discours orienté vers le client-spectateur sur Internet: le cas du spectacle vivant, (JRNC) Les Journées Normandes de Recherche sur la Consommation, IAE de Rouen, 27 et 28 novembre, Rouen. </a:t>
            </a:r>
            <a:endParaRPr lang="fr-FR" dirty="0" smtClean="0"/>
          </a:p>
          <a:p>
            <a:r>
              <a:rPr lang="fr-FR" dirty="0"/>
              <a:t>Petr C. (2012), Des consommateurs aux consommations: vers un changement de référentiel?, Marketing : nouveaux enjeux, nouvelles perspectives, Edition : Presses Universitaires de Rennes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Petr </a:t>
            </a:r>
            <a:r>
              <a:rPr lang="fr-FR" dirty="0"/>
              <a:t>C. et </a:t>
            </a:r>
            <a:r>
              <a:rPr lang="fr-FR" dirty="0" err="1"/>
              <a:t>Lostys</a:t>
            </a:r>
            <a:r>
              <a:rPr lang="fr-FR" dirty="0"/>
              <a:t> M. (2011), Encore faut-il qu'il y ait des clics : de l'artiste émancipé aux réalités de la promotion artistique par les outils NTIC, Colloque International «Travail et création artistique en régime numérique : Images et sons», Université </a:t>
            </a:r>
            <a:r>
              <a:rPr lang="fr-FR" dirty="0" err="1"/>
              <a:t>d"Avignon</a:t>
            </a:r>
            <a:r>
              <a:rPr lang="fr-FR" dirty="0"/>
              <a:t>, 24-27 mai.</a:t>
            </a:r>
          </a:p>
          <a:p>
            <a:r>
              <a:rPr lang="en-US" dirty="0" smtClean="0"/>
              <a:t>Petr </a:t>
            </a:r>
            <a:r>
              <a:rPr lang="en-US" dirty="0"/>
              <a:t>C. (2007), Why occasional theatre attendance do not subscribe in France?, International Journal of Arts Management, 9(2), p. 51-61.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8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" y="-6491"/>
            <a:ext cx="12191997" cy="4019824"/>
          </a:xfrm>
          <a:prstGeom prst="rect">
            <a:avLst/>
          </a:prstGeom>
        </p:spPr>
      </p:pic>
      <p:sp>
        <p:nvSpPr>
          <p:cNvPr id="4" name="Freeform 13"/>
          <p:cNvSpPr>
            <a:spLocks/>
          </p:cNvSpPr>
          <p:nvPr/>
        </p:nvSpPr>
        <p:spPr bwMode="auto">
          <a:xfrm>
            <a:off x="10164501" y="3094604"/>
            <a:ext cx="2027499" cy="1111867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rgbClr val="389B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14"/>
          <p:cNvSpPr>
            <a:spLocks noEditPoints="1"/>
          </p:cNvSpPr>
          <p:nvPr/>
        </p:nvSpPr>
        <p:spPr bwMode="auto">
          <a:xfrm>
            <a:off x="8129059" y="2328373"/>
            <a:ext cx="2035444" cy="1878137"/>
          </a:xfrm>
          <a:custGeom>
            <a:avLst/>
            <a:gdLst>
              <a:gd name="T0" fmla="*/ 1247 w 1281"/>
              <a:gd name="T1" fmla="*/ 1059 h 1576"/>
              <a:gd name="T2" fmla="*/ 1063 w 1281"/>
              <a:gd name="T3" fmla="*/ 1107 h 1576"/>
              <a:gd name="T4" fmla="*/ 1010 w 1281"/>
              <a:gd name="T5" fmla="*/ 634 h 1576"/>
              <a:gd name="T6" fmla="*/ 879 w 1281"/>
              <a:gd name="T7" fmla="*/ 801 h 1576"/>
              <a:gd name="T8" fmla="*/ 831 w 1281"/>
              <a:gd name="T9" fmla="*/ 306 h 1576"/>
              <a:gd name="T10" fmla="*/ 882 w 1281"/>
              <a:gd name="T11" fmla="*/ 296 h 1576"/>
              <a:gd name="T12" fmla="*/ 882 w 1281"/>
              <a:gd name="T13" fmla="*/ 264 h 1576"/>
              <a:gd name="T14" fmla="*/ 884 w 1281"/>
              <a:gd name="T15" fmla="*/ 245 h 1576"/>
              <a:gd name="T16" fmla="*/ 879 w 1281"/>
              <a:gd name="T17" fmla="*/ 89 h 1576"/>
              <a:gd name="T18" fmla="*/ 877 w 1281"/>
              <a:gd name="T19" fmla="*/ 143 h 1576"/>
              <a:gd name="T20" fmla="*/ 795 w 1281"/>
              <a:gd name="T21" fmla="*/ 111 h 1576"/>
              <a:gd name="T22" fmla="*/ 790 w 1281"/>
              <a:gd name="T23" fmla="*/ 145 h 1576"/>
              <a:gd name="T24" fmla="*/ 710 w 1281"/>
              <a:gd name="T25" fmla="*/ 114 h 1576"/>
              <a:gd name="T26" fmla="*/ 703 w 1281"/>
              <a:gd name="T27" fmla="*/ 89 h 1576"/>
              <a:gd name="T28" fmla="*/ 623 w 1281"/>
              <a:gd name="T29" fmla="*/ 153 h 1576"/>
              <a:gd name="T30" fmla="*/ 615 w 1281"/>
              <a:gd name="T31" fmla="*/ 153 h 1576"/>
              <a:gd name="T32" fmla="*/ 615 w 1281"/>
              <a:gd name="T33" fmla="*/ 89 h 1576"/>
              <a:gd name="T34" fmla="*/ 536 w 1281"/>
              <a:gd name="T35" fmla="*/ 153 h 1576"/>
              <a:gd name="T36" fmla="*/ 528 w 1281"/>
              <a:gd name="T37" fmla="*/ 153 h 1576"/>
              <a:gd name="T38" fmla="*/ 526 w 1281"/>
              <a:gd name="T39" fmla="*/ 0 h 1576"/>
              <a:gd name="T40" fmla="*/ 521 w 1281"/>
              <a:gd name="T41" fmla="*/ 145 h 1576"/>
              <a:gd name="T42" fmla="*/ 499 w 1281"/>
              <a:gd name="T43" fmla="*/ 189 h 1576"/>
              <a:gd name="T44" fmla="*/ 468 w 1281"/>
              <a:gd name="T45" fmla="*/ 191 h 1576"/>
              <a:gd name="T46" fmla="*/ 448 w 1281"/>
              <a:gd name="T47" fmla="*/ 191 h 1576"/>
              <a:gd name="T48" fmla="*/ 429 w 1281"/>
              <a:gd name="T49" fmla="*/ 194 h 1576"/>
              <a:gd name="T50" fmla="*/ 412 w 1281"/>
              <a:gd name="T51" fmla="*/ 196 h 1576"/>
              <a:gd name="T52" fmla="*/ 395 w 1281"/>
              <a:gd name="T53" fmla="*/ 199 h 1576"/>
              <a:gd name="T54" fmla="*/ 366 w 1281"/>
              <a:gd name="T55" fmla="*/ 206 h 1576"/>
              <a:gd name="T56" fmla="*/ 354 w 1281"/>
              <a:gd name="T57" fmla="*/ 208 h 1576"/>
              <a:gd name="T58" fmla="*/ 347 w 1281"/>
              <a:gd name="T59" fmla="*/ 213 h 1576"/>
              <a:gd name="T60" fmla="*/ 342 w 1281"/>
              <a:gd name="T61" fmla="*/ 216 h 1576"/>
              <a:gd name="T62" fmla="*/ 342 w 1281"/>
              <a:gd name="T63" fmla="*/ 216 h 1576"/>
              <a:gd name="T64" fmla="*/ 337 w 1281"/>
              <a:gd name="T65" fmla="*/ 221 h 1576"/>
              <a:gd name="T66" fmla="*/ 339 w 1281"/>
              <a:gd name="T67" fmla="*/ 228 h 1576"/>
              <a:gd name="T68" fmla="*/ 337 w 1281"/>
              <a:gd name="T69" fmla="*/ 223 h 1576"/>
              <a:gd name="T70" fmla="*/ 337 w 1281"/>
              <a:gd name="T71" fmla="*/ 228 h 1576"/>
              <a:gd name="T72" fmla="*/ 339 w 1281"/>
              <a:gd name="T73" fmla="*/ 230 h 1576"/>
              <a:gd name="T74" fmla="*/ 342 w 1281"/>
              <a:gd name="T75" fmla="*/ 233 h 1576"/>
              <a:gd name="T76" fmla="*/ 344 w 1281"/>
              <a:gd name="T77" fmla="*/ 238 h 1576"/>
              <a:gd name="T78" fmla="*/ 352 w 1281"/>
              <a:gd name="T79" fmla="*/ 240 h 1576"/>
              <a:gd name="T80" fmla="*/ 359 w 1281"/>
              <a:gd name="T81" fmla="*/ 242 h 1576"/>
              <a:gd name="T82" fmla="*/ 368 w 1281"/>
              <a:gd name="T83" fmla="*/ 245 h 1576"/>
              <a:gd name="T84" fmla="*/ 378 w 1281"/>
              <a:gd name="T85" fmla="*/ 247 h 1576"/>
              <a:gd name="T86" fmla="*/ 390 w 1281"/>
              <a:gd name="T87" fmla="*/ 250 h 1576"/>
              <a:gd name="T88" fmla="*/ 400 w 1281"/>
              <a:gd name="T89" fmla="*/ 252 h 1576"/>
              <a:gd name="T90" fmla="*/ 402 w 1281"/>
              <a:gd name="T91" fmla="*/ 310 h 1576"/>
              <a:gd name="T92" fmla="*/ 402 w 1281"/>
              <a:gd name="T93" fmla="*/ 371 h 1576"/>
              <a:gd name="T94" fmla="*/ 402 w 1281"/>
              <a:gd name="T95" fmla="*/ 400 h 1576"/>
              <a:gd name="T96" fmla="*/ 400 w 1281"/>
              <a:gd name="T97" fmla="*/ 1260 h 1576"/>
              <a:gd name="T98" fmla="*/ 90 w 1281"/>
              <a:gd name="T99" fmla="*/ 383 h 1576"/>
              <a:gd name="T100" fmla="*/ 10 w 1281"/>
              <a:gd name="T101" fmla="*/ 1224 h 1576"/>
              <a:gd name="T102" fmla="*/ 1281 w 1281"/>
              <a:gd name="T103" fmla="*/ 1576 h 1576"/>
              <a:gd name="T104" fmla="*/ 352 w 1281"/>
              <a:gd name="T105" fmla="*/ 228 h 1576"/>
              <a:gd name="T106" fmla="*/ 342 w 1281"/>
              <a:gd name="T107" fmla="*/ 225 h 1576"/>
              <a:gd name="T108" fmla="*/ 342 w 1281"/>
              <a:gd name="T109" fmla="*/ 228 h 1576"/>
              <a:gd name="T110" fmla="*/ 410 w 1281"/>
              <a:gd name="T111" fmla="*/ 199 h 1576"/>
              <a:gd name="T112" fmla="*/ 412 w 1281"/>
              <a:gd name="T113" fmla="*/ 206 h 1576"/>
              <a:gd name="T114" fmla="*/ 419 w 1281"/>
              <a:gd name="T115" fmla="*/ 211 h 1576"/>
              <a:gd name="T116" fmla="*/ 427 w 1281"/>
              <a:gd name="T117" fmla="*/ 196 h 1576"/>
              <a:gd name="T118" fmla="*/ 429 w 1281"/>
              <a:gd name="T119" fmla="*/ 204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72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92"/>
                </a:lnTo>
                <a:lnTo>
                  <a:pt x="521" y="145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8" y="191"/>
                </a:lnTo>
                <a:lnTo>
                  <a:pt x="465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2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49" y="211"/>
                </a:lnTo>
                <a:lnTo>
                  <a:pt x="349" y="211"/>
                </a:lnTo>
                <a:lnTo>
                  <a:pt x="347" y="213"/>
                </a:lnTo>
                <a:lnTo>
                  <a:pt x="347" y="213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9" y="218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7" y="221"/>
                </a:lnTo>
                <a:lnTo>
                  <a:pt x="337" y="221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5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2" y="235"/>
                </a:lnTo>
                <a:lnTo>
                  <a:pt x="344" y="238"/>
                </a:lnTo>
                <a:lnTo>
                  <a:pt x="344" y="238"/>
                </a:lnTo>
                <a:lnTo>
                  <a:pt x="344" y="238"/>
                </a:lnTo>
                <a:lnTo>
                  <a:pt x="347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78" y="247"/>
                </a:lnTo>
                <a:lnTo>
                  <a:pt x="381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0" y="250"/>
                </a:lnTo>
                <a:lnTo>
                  <a:pt x="393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lnTo>
                  <a:pt x="410" y="199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389B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6098383" y="2784760"/>
            <a:ext cx="2030676" cy="1421711"/>
          </a:xfrm>
          <a:custGeom>
            <a:avLst/>
            <a:gdLst>
              <a:gd name="T0" fmla="*/ 1278 w 1278"/>
              <a:gd name="T1" fmla="*/ 836 h 1193"/>
              <a:gd name="T2" fmla="*/ 1271 w 1278"/>
              <a:gd name="T3" fmla="*/ 819 h 1193"/>
              <a:gd name="T4" fmla="*/ 1252 w 1278"/>
              <a:gd name="T5" fmla="*/ 821 h 1193"/>
              <a:gd name="T6" fmla="*/ 1242 w 1278"/>
              <a:gd name="T7" fmla="*/ 807 h 1193"/>
              <a:gd name="T8" fmla="*/ 1206 w 1278"/>
              <a:gd name="T9" fmla="*/ 700 h 1193"/>
              <a:gd name="T10" fmla="*/ 1167 w 1278"/>
              <a:gd name="T11" fmla="*/ 693 h 1193"/>
              <a:gd name="T12" fmla="*/ 1126 w 1278"/>
              <a:gd name="T13" fmla="*/ 651 h 1193"/>
              <a:gd name="T14" fmla="*/ 1075 w 1278"/>
              <a:gd name="T15" fmla="*/ 598 h 1193"/>
              <a:gd name="T16" fmla="*/ 1068 w 1278"/>
              <a:gd name="T17" fmla="*/ 586 h 1193"/>
              <a:gd name="T18" fmla="*/ 1053 w 1278"/>
              <a:gd name="T19" fmla="*/ 566 h 1193"/>
              <a:gd name="T20" fmla="*/ 1048 w 1278"/>
              <a:gd name="T21" fmla="*/ 581 h 1193"/>
              <a:gd name="T22" fmla="*/ 1034 w 1278"/>
              <a:gd name="T23" fmla="*/ 593 h 1193"/>
              <a:gd name="T24" fmla="*/ 1034 w 1278"/>
              <a:gd name="T25" fmla="*/ 625 h 1193"/>
              <a:gd name="T26" fmla="*/ 956 w 1278"/>
              <a:gd name="T27" fmla="*/ 685 h 1193"/>
              <a:gd name="T28" fmla="*/ 925 w 1278"/>
              <a:gd name="T29" fmla="*/ 695 h 1193"/>
              <a:gd name="T30" fmla="*/ 884 w 1278"/>
              <a:gd name="T31" fmla="*/ 824 h 1193"/>
              <a:gd name="T32" fmla="*/ 864 w 1278"/>
              <a:gd name="T33" fmla="*/ 807 h 1193"/>
              <a:gd name="T34" fmla="*/ 850 w 1278"/>
              <a:gd name="T35" fmla="*/ 838 h 1193"/>
              <a:gd name="T36" fmla="*/ 833 w 1278"/>
              <a:gd name="T37" fmla="*/ 819 h 1193"/>
              <a:gd name="T38" fmla="*/ 814 w 1278"/>
              <a:gd name="T39" fmla="*/ 841 h 1193"/>
              <a:gd name="T40" fmla="*/ 751 w 1278"/>
              <a:gd name="T41" fmla="*/ 32 h 1193"/>
              <a:gd name="T42" fmla="*/ 445 w 1278"/>
              <a:gd name="T43" fmla="*/ 855 h 1193"/>
              <a:gd name="T44" fmla="*/ 431 w 1278"/>
              <a:gd name="T45" fmla="*/ 739 h 1193"/>
              <a:gd name="T46" fmla="*/ 404 w 1278"/>
              <a:gd name="T47" fmla="*/ 756 h 1193"/>
              <a:gd name="T48" fmla="*/ 378 w 1278"/>
              <a:gd name="T49" fmla="*/ 561 h 1193"/>
              <a:gd name="T50" fmla="*/ 375 w 1278"/>
              <a:gd name="T51" fmla="*/ 547 h 1193"/>
              <a:gd name="T52" fmla="*/ 368 w 1278"/>
              <a:gd name="T53" fmla="*/ 569 h 1193"/>
              <a:gd name="T54" fmla="*/ 351 w 1278"/>
              <a:gd name="T55" fmla="*/ 479 h 1193"/>
              <a:gd name="T56" fmla="*/ 341 w 1278"/>
              <a:gd name="T57" fmla="*/ 348 h 1193"/>
              <a:gd name="T58" fmla="*/ 324 w 1278"/>
              <a:gd name="T59" fmla="*/ 372 h 1193"/>
              <a:gd name="T60" fmla="*/ 312 w 1278"/>
              <a:gd name="T61" fmla="*/ 479 h 1193"/>
              <a:gd name="T62" fmla="*/ 295 w 1278"/>
              <a:gd name="T63" fmla="*/ 561 h 1193"/>
              <a:gd name="T64" fmla="*/ 290 w 1278"/>
              <a:gd name="T65" fmla="*/ 547 h 1193"/>
              <a:gd name="T66" fmla="*/ 288 w 1278"/>
              <a:gd name="T67" fmla="*/ 569 h 1193"/>
              <a:gd name="T68" fmla="*/ 269 w 1278"/>
              <a:gd name="T69" fmla="*/ 693 h 1193"/>
              <a:gd name="T70" fmla="*/ 269 w 1278"/>
              <a:gd name="T71" fmla="*/ 695 h 1193"/>
              <a:gd name="T72" fmla="*/ 261 w 1278"/>
              <a:gd name="T73" fmla="*/ 758 h 1193"/>
              <a:gd name="T74" fmla="*/ 244 w 1278"/>
              <a:gd name="T75" fmla="*/ 712 h 1193"/>
              <a:gd name="T76" fmla="*/ 232 w 1278"/>
              <a:gd name="T77" fmla="*/ 574 h 1193"/>
              <a:gd name="T78" fmla="*/ 208 w 1278"/>
              <a:gd name="T79" fmla="*/ 710 h 1193"/>
              <a:gd name="T80" fmla="*/ 194 w 1278"/>
              <a:gd name="T81" fmla="*/ 748 h 1193"/>
              <a:gd name="T82" fmla="*/ 174 w 1278"/>
              <a:gd name="T83" fmla="*/ 688 h 1193"/>
              <a:gd name="T84" fmla="*/ 172 w 1278"/>
              <a:gd name="T85" fmla="*/ 685 h 1193"/>
              <a:gd name="T86" fmla="*/ 169 w 1278"/>
              <a:gd name="T87" fmla="*/ 615 h 1193"/>
              <a:gd name="T88" fmla="*/ 167 w 1278"/>
              <a:gd name="T89" fmla="*/ 610 h 1193"/>
              <a:gd name="T90" fmla="*/ 157 w 1278"/>
              <a:gd name="T91" fmla="*/ 557 h 1193"/>
              <a:gd name="T92" fmla="*/ 148 w 1278"/>
              <a:gd name="T93" fmla="*/ 547 h 1193"/>
              <a:gd name="T94" fmla="*/ 123 w 1278"/>
              <a:gd name="T95" fmla="*/ 479 h 1193"/>
              <a:gd name="T96" fmla="*/ 123 w 1278"/>
              <a:gd name="T97" fmla="*/ 464 h 1193"/>
              <a:gd name="T98" fmla="*/ 121 w 1278"/>
              <a:gd name="T99" fmla="*/ 304 h 1193"/>
              <a:gd name="T100" fmla="*/ 97 w 1278"/>
              <a:gd name="T101" fmla="*/ 464 h 1193"/>
              <a:gd name="T102" fmla="*/ 94 w 1278"/>
              <a:gd name="T103" fmla="*/ 476 h 1193"/>
              <a:gd name="T104" fmla="*/ 70 w 1278"/>
              <a:gd name="T105" fmla="*/ 554 h 1193"/>
              <a:gd name="T106" fmla="*/ 60 w 1278"/>
              <a:gd name="T107" fmla="*/ 549 h 1193"/>
              <a:gd name="T108" fmla="*/ 48 w 1278"/>
              <a:gd name="T109" fmla="*/ 610 h 1193"/>
              <a:gd name="T110" fmla="*/ 41 w 1278"/>
              <a:gd name="T111" fmla="*/ 746 h 1193"/>
              <a:gd name="T112" fmla="*/ 17 w 1278"/>
              <a:gd name="T113" fmla="*/ 739 h 1193"/>
              <a:gd name="T114" fmla="*/ 7 w 1278"/>
              <a:gd name="T115" fmla="*/ 848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4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3" y="819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75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90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3"/>
                </a:lnTo>
                <a:lnTo>
                  <a:pt x="269" y="693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6"/>
                </a:lnTo>
                <a:lnTo>
                  <a:pt x="261" y="758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8" y="710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4" y="688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72" y="685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5"/>
                </a:lnTo>
                <a:lnTo>
                  <a:pt x="167" y="610"/>
                </a:lnTo>
                <a:lnTo>
                  <a:pt x="167" y="610"/>
                </a:lnTo>
                <a:lnTo>
                  <a:pt x="167" y="610"/>
                </a:lnTo>
                <a:lnTo>
                  <a:pt x="165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8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389B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4070885" y="2510661"/>
            <a:ext cx="2027499" cy="1695806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rgbClr val="389B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17"/>
          <p:cNvSpPr>
            <a:spLocks/>
          </p:cNvSpPr>
          <p:nvPr/>
        </p:nvSpPr>
        <p:spPr bwMode="auto">
          <a:xfrm>
            <a:off x="2035443" y="2148381"/>
            <a:ext cx="2035444" cy="2058086"/>
          </a:xfrm>
          <a:custGeom>
            <a:avLst/>
            <a:gdLst>
              <a:gd name="T0" fmla="*/ 1281 w 1281"/>
              <a:gd name="T1" fmla="*/ 1727 h 1727"/>
              <a:gd name="T2" fmla="*/ 1194 w 1281"/>
              <a:gd name="T3" fmla="*/ 304 h 1727"/>
              <a:gd name="T4" fmla="*/ 1194 w 1281"/>
              <a:gd name="T5" fmla="*/ 284 h 1727"/>
              <a:gd name="T6" fmla="*/ 1194 w 1281"/>
              <a:gd name="T7" fmla="*/ 265 h 1727"/>
              <a:gd name="T8" fmla="*/ 1080 w 1281"/>
              <a:gd name="T9" fmla="*/ 126 h 1727"/>
              <a:gd name="T10" fmla="*/ 1073 w 1281"/>
              <a:gd name="T11" fmla="*/ 80 h 1727"/>
              <a:gd name="T12" fmla="*/ 1063 w 1281"/>
              <a:gd name="T13" fmla="*/ 92 h 1727"/>
              <a:gd name="T14" fmla="*/ 1063 w 1281"/>
              <a:gd name="T15" fmla="*/ 12 h 1727"/>
              <a:gd name="T16" fmla="*/ 1061 w 1281"/>
              <a:gd name="T17" fmla="*/ 0 h 1727"/>
              <a:gd name="T18" fmla="*/ 1053 w 1281"/>
              <a:gd name="T19" fmla="*/ 92 h 1727"/>
              <a:gd name="T20" fmla="*/ 1053 w 1281"/>
              <a:gd name="T21" fmla="*/ 12 h 1727"/>
              <a:gd name="T22" fmla="*/ 1048 w 1281"/>
              <a:gd name="T23" fmla="*/ 0 h 1727"/>
              <a:gd name="T24" fmla="*/ 1041 w 1281"/>
              <a:gd name="T25" fmla="*/ 92 h 1727"/>
              <a:gd name="T26" fmla="*/ 1041 w 1281"/>
              <a:gd name="T27" fmla="*/ 12 h 1727"/>
              <a:gd name="T28" fmla="*/ 1039 w 1281"/>
              <a:gd name="T29" fmla="*/ 0 h 1727"/>
              <a:gd name="T30" fmla="*/ 1031 w 1281"/>
              <a:gd name="T31" fmla="*/ 92 h 1727"/>
              <a:gd name="T32" fmla="*/ 1031 w 1281"/>
              <a:gd name="T33" fmla="*/ 12 h 1727"/>
              <a:gd name="T34" fmla="*/ 1027 w 1281"/>
              <a:gd name="T35" fmla="*/ 0 h 1727"/>
              <a:gd name="T36" fmla="*/ 1019 w 1281"/>
              <a:gd name="T37" fmla="*/ 92 h 1727"/>
              <a:gd name="T38" fmla="*/ 1019 w 1281"/>
              <a:gd name="T39" fmla="*/ 12 h 1727"/>
              <a:gd name="T40" fmla="*/ 1017 w 1281"/>
              <a:gd name="T41" fmla="*/ 0 h 1727"/>
              <a:gd name="T42" fmla="*/ 1010 w 1281"/>
              <a:gd name="T43" fmla="*/ 92 h 1727"/>
              <a:gd name="T44" fmla="*/ 1000 w 1281"/>
              <a:gd name="T45" fmla="*/ 80 h 1727"/>
              <a:gd name="T46" fmla="*/ 1000 w 1281"/>
              <a:gd name="T47" fmla="*/ 257 h 1727"/>
              <a:gd name="T48" fmla="*/ 1000 w 1281"/>
              <a:gd name="T49" fmla="*/ 282 h 1727"/>
              <a:gd name="T50" fmla="*/ 971 w 1281"/>
              <a:gd name="T51" fmla="*/ 304 h 1727"/>
              <a:gd name="T52" fmla="*/ 971 w 1281"/>
              <a:gd name="T53" fmla="*/ 313 h 1727"/>
              <a:gd name="T54" fmla="*/ 971 w 1281"/>
              <a:gd name="T55" fmla="*/ 335 h 1727"/>
              <a:gd name="T56" fmla="*/ 971 w 1281"/>
              <a:gd name="T57" fmla="*/ 403 h 1727"/>
              <a:gd name="T58" fmla="*/ 968 w 1281"/>
              <a:gd name="T59" fmla="*/ 413 h 1727"/>
              <a:gd name="T60" fmla="*/ 932 w 1281"/>
              <a:gd name="T61" fmla="*/ 738 h 1727"/>
              <a:gd name="T62" fmla="*/ 814 w 1281"/>
              <a:gd name="T63" fmla="*/ 515 h 1727"/>
              <a:gd name="T64" fmla="*/ 746 w 1281"/>
              <a:gd name="T65" fmla="*/ 386 h 1727"/>
              <a:gd name="T66" fmla="*/ 719 w 1281"/>
              <a:gd name="T67" fmla="*/ 515 h 1727"/>
              <a:gd name="T68" fmla="*/ 608 w 1281"/>
              <a:gd name="T69" fmla="*/ 386 h 1727"/>
              <a:gd name="T70" fmla="*/ 557 w 1281"/>
              <a:gd name="T71" fmla="*/ 515 h 1727"/>
              <a:gd name="T72" fmla="*/ 513 w 1281"/>
              <a:gd name="T73" fmla="*/ 1195 h 1727"/>
              <a:gd name="T74" fmla="*/ 458 w 1281"/>
              <a:gd name="T75" fmla="*/ 1200 h 1727"/>
              <a:gd name="T76" fmla="*/ 431 w 1281"/>
              <a:gd name="T77" fmla="*/ 1202 h 1727"/>
              <a:gd name="T78" fmla="*/ 412 w 1281"/>
              <a:gd name="T79" fmla="*/ 1180 h 1727"/>
              <a:gd name="T80" fmla="*/ 370 w 1281"/>
              <a:gd name="T81" fmla="*/ 1207 h 1727"/>
              <a:gd name="T82" fmla="*/ 370 w 1281"/>
              <a:gd name="T83" fmla="*/ 1210 h 1727"/>
              <a:gd name="T84" fmla="*/ 370 w 1281"/>
              <a:gd name="T85" fmla="*/ 1200 h 1727"/>
              <a:gd name="T86" fmla="*/ 322 w 1281"/>
              <a:gd name="T87" fmla="*/ 1188 h 1727"/>
              <a:gd name="T88" fmla="*/ 312 w 1281"/>
              <a:gd name="T89" fmla="*/ 1202 h 1727"/>
              <a:gd name="T90" fmla="*/ 269 w 1281"/>
              <a:gd name="T91" fmla="*/ 1197 h 1727"/>
              <a:gd name="T92" fmla="*/ 140 w 1281"/>
              <a:gd name="T93" fmla="*/ 1193 h 1727"/>
              <a:gd name="T94" fmla="*/ 0 w 1281"/>
              <a:gd name="T95" fmla="*/ 121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389B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18"/>
          <p:cNvSpPr>
            <a:spLocks noEditPoints="1"/>
          </p:cNvSpPr>
          <p:nvPr/>
        </p:nvSpPr>
        <p:spPr bwMode="auto">
          <a:xfrm>
            <a:off x="3177" y="2215117"/>
            <a:ext cx="2032267" cy="1991350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389B9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9"/>
          <p:cNvSpPr/>
          <p:nvPr/>
        </p:nvSpPr>
        <p:spPr>
          <a:xfrm>
            <a:off x="0" y="4206510"/>
            <a:ext cx="12192000" cy="2651533"/>
          </a:xfrm>
          <a:prstGeom prst="rect">
            <a:avLst/>
          </a:prstGeom>
          <a:solidFill>
            <a:srgbClr val="38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4" name="TextBox 53"/>
          <p:cNvSpPr txBox="1"/>
          <p:nvPr/>
        </p:nvSpPr>
        <p:spPr>
          <a:xfrm>
            <a:off x="436692" y="145465"/>
            <a:ext cx="1521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Contact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39525" y="5103900"/>
            <a:ext cx="3112571" cy="1077218"/>
          </a:xfrm>
          <a:prstGeom prst="rect">
            <a:avLst/>
          </a:prstGeom>
          <a:solidFill>
            <a:srgbClr val="389B9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Tech’4’Team </a:t>
            </a:r>
            <a:endParaRPr lang="fr-FR" sz="1400" b="1" i="1" dirty="0">
              <a:solidFill>
                <a:schemeClr val="bg1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Le Tremplin – Paris Incubateur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152 Bd </a:t>
            </a:r>
            <a:r>
              <a:rPr lang="fr-FR" sz="1200" dirty="0" err="1">
                <a:solidFill>
                  <a:schemeClr val="bg1"/>
                </a:solidFill>
              </a:rPr>
              <a:t>MacDonald</a:t>
            </a:r>
            <a:endParaRPr lang="fr-FR" sz="1200" dirty="0">
              <a:solidFill>
                <a:schemeClr val="bg1"/>
              </a:solidFill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</a:rPr>
              <a:t>75019 Paris – </a:t>
            </a:r>
            <a:r>
              <a:rPr lang="fr-FR" sz="1200" dirty="0" smtClean="0">
                <a:solidFill>
                  <a:schemeClr val="bg1"/>
                </a:solidFill>
              </a:rPr>
              <a:t>France</a:t>
            </a:r>
            <a:br>
              <a:rPr lang="fr-FR" sz="1200" dirty="0" smtClean="0">
                <a:solidFill>
                  <a:schemeClr val="bg1"/>
                </a:solidFill>
              </a:rPr>
            </a:br>
            <a:r>
              <a:rPr lang="fr-FR" sz="1200" b="1" i="1" dirty="0">
                <a:solidFill>
                  <a:prstClr val="white"/>
                </a:solidFill>
              </a:rPr>
              <a:t>www.tech4team.fr</a:t>
            </a:r>
            <a:endParaRPr lang="id-ID" sz="11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41621" y="5110943"/>
            <a:ext cx="5002641" cy="1170949"/>
            <a:chOff x="1156194" y="4774348"/>
            <a:chExt cx="3751981" cy="743935"/>
          </a:xfrm>
        </p:grpSpPr>
        <p:sp>
          <p:nvSpPr>
            <p:cNvPr id="104" name="TextBox 103"/>
            <p:cNvSpPr txBox="1"/>
            <p:nvPr/>
          </p:nvSpPr>
          <p:spPr>
            <a:xfrm>
              <a:off x="1156194" y="4774348"/>
              <a:ext cx="3751981" cy="234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Ludovic Bordes </a:t>
              </a:r>
              <a:r>
                <a:rPr lang="fr-FR" dirty="0" smtClean="0">
                  <a:solidFill>
                    <a:schemeClr val="bg1"/>
                  </a:solidFill>
                </a:rPr>
                <a:t>– Directeur Général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5" name="Freeform 48"/>
            <p:cNvSpPr>
              <a:spLocks noChangeArrowheads="1"/>
            </p:cNvSpPr>
            <p:nvPr/>
          </p:nvSpPr>
          <p:spPr bwMode="auto">
            <a:xfrm>
              <a:off x="1623537" y="5331241"/>
              <a:ext cx="108824" cy="187042"/>
            </a:xfrm>
            <a:custGeom>
              <a:avLst/>
              <a:gdLst>
                <a:gd name="T0" fmla="*/ 2147483647 w 319"/>
                <a:gd name="T1" fmla="*/ 2147483647 h 545"/>
                <a:gd name="T2" fmla="*/ 2147483647 w 319"/>
                <a:gd name="T3" fmla="*/ 2147483647 h 545"/>
                <a:gd name="T4" fmla="*/ 2147483647 w 319"/>
                <a:gd name="T5" fmla="*/ 2147483647 h 545"/>
                <a:gd name="T6" fmla="*/ 0 w 319"/>
                <a:gd name="T7" fmla="*/ 2147483647 h 545"/>
                <a:gd name="T8" fmla="*/ 0 w 319"/>
                <a:gd name="T9" fmla="*/ 2147483647 h 545"/>
                <a:gd name="T10" fmla="*/ 2147483647 w 319"/>
                <a:gd name="T11" fmla="*/ 0 h 545"/>
                <a:gd name="T12" fmla="*/ 2147483647 w 319"/>
                <a:gd name="T13" fmla="*/ 0 h 545"/>
                <a:gd name="T14" fmla="*/ 2147483647 w 319"/>
                <a:gd name="T15" fmla="*/ 2147483647 h 545"/>
                <a:gd name="T16" fmla="*/ 2147483647 w 319"/>
                <a:gd name="T17" fmla="*/ 2147483647 h 545"/>
                <a:gd name="T18" fmla="*/ 2147483647 w 319"/>
                <a:gd name="T19" fmla="*/ 2147483647 h 545"/>
                <a:gd name="T20" fmla="*/ 2147483647 w 319"/>
                <a:gd name="T21" fmla="*/ 2147483647 h 545"/>
                <a:gd name="T22" fmla="*/ 2147483647 w 319"/>
                <a:gd name="T23" fmla="*/ 2147483647 h 545"/>
                <a:gd name="T24" fmla="*/ 2147483647 w 319"/>
                <a:gd name="T25" fmla="*/ 2147483647 h 545"/>
                <a:gd name="T26" fmla="*/ 2147483647 w 319"/>
                <a:gd name="T27" fmla="*/ 2147483647 h 545"/>
                <a:gd name="T28" fmla="*/ 2147483647 w 319"/>
                <a:gd name="T29" fmla="*/ 2147483647 h 545"/>
                <a:gd name="T30" fmla="*/ 2147483647 w 319"/>
                <a:gd name="T31" fmla="*/ 2147483647 h 545"/>
                <a:gd name="T32" fmla="*/ 2147483647 w 319"/>
                <a:gd name="T33" fmla="*/ 2147483647 h 545"/>
                <a:gd name="T34" fmla="*/ 2147483647 w 319"/>
                <a:gd name="T35" fmla="*/ 2147483647 h 545"/>
                <a:gd name="T36" fmla="*/ 2147483647 w 319"/>
                <a:gd name="T37" fmla="*/ 2147483647 h 545"/>
                <a:gd name="T38" fmla="*/ 2147483647 w 319"/>
                <a:gd name="T39" fmla="*/ 2147483647 h 545"/>
                <a:gd name="T40" fmla="*/ 2147483647 w 319"/>
                <a:gd name="T41" fmla="*/ 2147483647 h 545"/>
                <a:gd name="T42" fmla="*/ 2147483647 w 319"/>
                <a:gd name="T43" fmla="*/ 2147483647 h 545"/>
                <a:gd name="T44" fmla="*/ 2147483647 w 319"/>
                <a:gd name="T45" fmla="*/ 2147483647 h 545"/>
                <a:gd name="T46" fmla="*/ 2147483647 w 319"/>
                <a:gd name="T47" fmla="*/ 2147483647 h 545"/>
                <a:gd name="T48" fmla="*/ 2147483647 w 319"/>
                <a:gd name="T49" fmla="*/ 2147483647 h 545"/>
                <a:gd name="T50" fmla="*/ 2147483647 w 319"/>
                <a:gd name="T51" fmla="*/ 2147483647 h 5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9" h="545">
                  <a:moveTo>
                    <a:pt x="290" y="544"/>
                  </a:moveTo>
                  <a:lnTo>
                    <a:pt x="290" y="544"/>
                  </a:ln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515"/>
                    <a:pt x="318" y="515"/>
                    <a:pt x="318" y="515"/>
                  </a:cubicBezTo>
                  <a:cubicBezTo>
                    <a:pt x="318" y="530"/>
                    <a:pt x="311" y="544"/>
                    <a:pt x="290" y="544"/>
                  </a:cubicBezTo>
                  <a:close/>
                  <a:moveTo>
                    <a:pt x="163" y="515"/>
                  </a:moveTo>
                  <a:lnTo>
                    <a:pt x="163" y="515"/>
                  </a:lnTo>
                  <a:cubicBezTo>
                    <a:pt x="170" y="515"/>
                    <a:pt x="177" y="508"/>
                    <a:pt x="177" y="494"/>
                  </a:cubicBezTo>
                  <a:cubicBezTo>
                    <a:pt x="177" y="487"/>
                    <a:pt x="170" y="480"/>
                    <a:pt x="163" y="480"/>
                  </a:cubicBezTo>
                  <a:cubicBezTo>
                    <a:pt x="149" y="480"/>
                    <a:pt x="142" y="487"/>
                    <a:pt x="142" y="494"/>
                  </a:cubicBezTo>
                  <a:cubicBezTo>
                    <a:pt x="142" y="508"/>
                    <a:pt x="149" y="515"/>
                    <a:pt x="163" y="515"/>
                  </a:cubicBezTo>
                  <a:close/>
                  <a:moveTo>
                    <a:pt x="290" y="56"/>
                  </a:moveTo>
                  <a:lnTo>
                    <a:pt x="290" y="56"/>
                  </a:lnTo>
                  <a:cubicBezTo>
                    <a:pt x="283" y="56"/>
                    <a:pt x="283" y="56"/>
                    <a:pt x="28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283" y="452"/>
                    <a:pt x="283" y="452"/>
                    <a:pt x="283" y="452"/>
                  </a:cubicBezTo>
                  <a:cubicBezTo>
                    <a:pt x="290" y="452"/>
                    <a:pt x="290" y="452"/>
                    <a:pt x="290" y="452"/>
                  </a:cubicBezTo>
                  <a:lnTo>
                    <a:pt x="29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160"/>
            <p:cNvSpPr>
              <a:spLocks noChangeArrowheads="1"/>
            </p:cNvSpPr>
            <p:nvPr/>
          </p:nvSpPr>
          <p:spPr bwMode="auto">
            <a:xfrm>
              <a:off x="1575359" y="5109744"/>
              <a:ext cx="205180" cy="143966"/>
            </a:xfrm>
            <a:custGeom>
              <a:avLst/>
              <a:gdLst>
                <a:gd name="T0" fmla="*/ 410 w 601"/>
                <a:gd name="T1" fmla="*/ 191 h 418"/>
                <a:gd name="T2" fmla="*/ 410 w 601"/>
                <a:gd name="T3" fmla="*/ 191 h 418"/>
                <a:gd name="T4" fmla="*/ 593 w 601"/>
                <a:gd name="T5" fmla="*/ 7 h 418"/>
                <a:gd name="T6" fmla="*/ 600 w 601"/>
                <a:gd name="T7" fmla="*/ 28 h 418"/>
                <a:gd name="T8" fmla="*/ 600 w 601"/>
                <a:gd name="T9" fmla="*/ 388 h 418"/>
                <a:gd name="T10" fmla="*/ 593 w 601"/>
                <a:gd name="T11" fmla="*/ 410 h 418"/>
                <a:gd name="T12" fmla="*/ 410 w 601"/>
                <a:gd name="T13" fmla="*/ 191 h 418"/>
                <a:gd name="T14" fmla="*/ 7 w 601"/>
                <a:gd name="T15" fmla="*/ 7 h 418"/>
                <a:gd name="T16" fmla="*/ 7 w 601"/>
                <a:gd name="T17" fmla="*/ 7 h 418"/>
                <a:gd name="T18" fmla="*/ 28 w 601"/>
                <a:gd name="T19" fmla="*/ 0 h 418"/>
                <a:gd name="T20" fmla="*/ 572 w 601"/>
                <a:gd name="T21" fmla="*/ 0 h 418"/>
                <a:gd name="T22" fmla="*/ 593 w 601"/>
                <a:gd name="T23" fmla="*/ 7 h 418"/>
                <a:gd name="T24" fmla="*/ 297 w 601"/>
                <a:gd name="T25" fmla="*/ 240 h 418"/>
                <a:gd name="T26" fmla="*/ 7 w 601"/>
                <a:gd name="T27" fmla="*/ 7 h 418"/>
                <a:gd name="T28" fmla="*/ 7 w 601"/>
                <a:gd name="T29" fmla="*/ 410 h 418"/>
                <a:gd name="T30" fmla="*/ 7 w 601"/>
                <a:gd name="T31" fmla="*/ 410 h 418"/>
                <a:gd name="T32" fmla="*/ 0 w 601"/>
                <a:gd name="T33" fmla="*/ 388 h 418"/>
                <a:gd name="T34" fmla="*/ 0 w 601"/>
                <a:gd name="T35" fmla="*/ 28 h 418"/>
                <a:gd name="T36" fmla="*/ 7 w 601"/>
                <a:gd name="T37" fmla="*/ 7 h 418"/>
                <a:gd name="T38" fmla="*/ 191 w 601"/>
                <a:gd name="T39" fmla="*/ 191 h 418"/>
                <a:gd name="T40" fmla="*/ 7 w 601"/>
                <a:gd name="T41" fmla="*/ 410 h 418"/>
                <a:gd name="T42" fmla="*/ 297 w 601"/>
                <a:gd name="T43" fmla="*/ 297 h 418"/>
                <a:gd name="T44" fmla="*/ 297 w 601"/>
                <a:gd name="T45" fmla="*/ 297 h 418"/>
                <a:gd name="T46" fmla="*/ 374 w 601"/>
                <a:gd name="T47" fmla="*/ 219 h 418"/>
                <a:gd name="T48" fmla="*/ 593 w 601"/>
                <a:gd name="T49" fmla="*/ 410 h 418"/>
                <a:gd name="T50" fmla="*/ 572 w 601"/>
                <a:gd name="T51" fmla="*/ 417 h 418"/>
                <a:gd name="T52" fmla="*/ 28 w 601"/>
                <a:gd name="T53" fmla="*/ 417 h 418"/>
                <a:gd name="T54" fmla="*/ 7 w 601"/>
                <a:gd name="T55" fmla="*/ 410 h 418"/>
                <a:gd name="T56" fmla="*/ 219 w 601"/>
                <a:gd name="T57" fmla="*/ 219 h 418"/>
                <a:gd name="T58" fmla="*/ 297 w 601"/>
                <a:gd name="T59" fmla="*/ 297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01" h="418">
                  <a:moveTo>
                    <a:pt x="410" y="191"/>
                  </a:moveTo>
                  <a:lnTo>
                    <a:pt x="410" y="191"/>
                  </a:lnTo>
                  <a:cubicBezTo>
                    <a:pt x="593" y="7"/>
                    <a:pt x="593" y="7"/>
                    <a:pt x="593" y="7"/>
                  </a:cubicBezTo>
                  <a:cubicBezTo>
                    <a:pt x="600" y="14"/>
                    <a:pt x="600" y="21"/>
                    <a:pt x="600" y="28"/>
                  </a:cubicBezTo>
                  <a:cubicBezTo>
                    <a:pt x="600" y="388"/>
                    <a:pt x="600" y="388"/>
                    <a:pt x="600" y="388"/>
                  </a:cubicBezTo>
                  <a:cubicBezTo>
                    <a:pt x="600" y="395"/>
                    <a:pt x="600" y="403"/>
                    <a:pt x="593" y="410"/>
                  </a:cubicBezTo>
                  <a:lnTo>
                    <a:pt x="410" y="191"/>
                  </a:lnTo>
                  <a:close/>
                  <a:moveTo>
                    <a:pt x="7" y="7"/>
                  </a:moveTo>
                  <a:lnTo>
                    <a:pt x="7" y="7"/>
                  </a:lnTo>
                  <a:cubicBezTo>
                    <a:pt x="14" y="7"/>
                    <a:pt x="21" y="0"/>
                    <a:pt x="28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9" y="0"/>
                    <a:pt x="586" y="7"/>
                    <a:pt x="593" y="7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7" y="7"/>
                  </a:lnTo>
                  <a:close/>
                  <a:moveTo>
                    <a:pt x="7" y="410"/>
                  </a:moveTo>
                  <a:lnTo>
                    <a:pt x="7" y="410"/>
                  </a:lnTo>
                  <a:cubicBezTo>
                    <a:pt x="0" y="403"/>
                    <a:pt x="0" y="395"/>
                    <a:pt x="0" y="38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0" y="14"/>
                    <a:pt x="7" y="7"/>
                  </a:cubicBezTo>
                  <a:cubicBezTo>
                    <a:pt x="191" y="191"/>
                    <a:pt x="191" y="191"/>
                    <a:pt x="191" y="191"/>
                  </a:cubicBezTo>
                  <a:lnTo>
                    <a:pt x="7" y="410"/>
                  </a:lnTo>
                  <a:close/>
                  <a:moveTo>
                    <a:pt x="297" y="297"/>
                  </a:moveTo>
                  <a:lnTo>
                    <a:pt x="297" y="297"/>
                  </a:lnTo>
                  <a:cubicBezTo>
                    <a:pt x="374" y="219"/>
                    <a:pt x="374" y="219"/>
                    <a:pt x="374" y="219"/>
                  </a:cubicBezTo>
                  <a:cubicBezTo>
                    <a:pt x="593" y="410"/>
                    <a:pt x="593" y="410"/>
                    <a:pt x="593" y="410"/>
                  </a:cubicBezTo>
                  <a:cubicBezTo>
                    <a:pt x="586" y="417"/>
                    <a:pt x="579" y="417"/>
                    <a:pt x="572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21" y="417"/>
                    <a:pt x="14" y="417"/>
                    <a:pt x="7" y="410"/>
                  </a:cubicBezTo>
                  <a:cubicBezTo>
                    <a:pt x="219" y="219"/>
                    <a:pt x="219" y="219"/>
                    <a:pt x="219" y="219"/>
                  </a:cubicBezTo>
                  <a:lnTo>
                    <a:pt x="297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4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823519" y="5027838"/>
              <a:ext cx="2366684" cy="234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ludovic.bordes@tech4team.fr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823519" y="5281328"/>
              <a:ext cx="2366684" cy="234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+</a:t>
              </a:r>
              <a:r>
                <a:rPr lang="fr-FR" dirty="0" smtClean="0">
                  <a:solidFill>
                    <a:schemeClr val="bg1"/>
                  </a:solidFill>
                </a:rPr>
                <a:t>33 6 74 23 53 76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2" descr="Logo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51" y="5295608"/>
            <a:ext cx="1667808" cy="74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03"/>
          <p:cNvSpPr txBox="1"/>
          <p:nvPr/>
        </p:nvSpPr>
        <p:spPr>
          <a:xfrm>
            <a:off x="1649525" y="4028151"/>
            <a:ext cx="5002641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Christine Petr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Freeform 160"/>
          <p:cNvSpPr>
            <a:spLocks noChangeArrowheads="1"/>
          </p:cNvSpPr>
          <p:nvPr/>
        </p:nvSpPr>
        <p:spPr bwMode="auto">
          <a:xfrm>
            <a:off x="1761870" y="4474885"/>
            <a:ext cx="273573" cy="226602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4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Roboto Light"/>
              <a:ea typeface="+mn-ea"/>
              <a:cs typeface="+mn-cs"/>
            </a:endParaRPr>
          </a:p>
        </p:txBody>
      </p:sp>
      <p:sp>
        <p:nvSpPr>
          <p:cNvPr id="22" name="TextBox 106"/>
          <p:cNvSpPr txBox="1"/>
          <p:nvPr/>
        </p:nvSpPr>
        <p:spPr>
          <a:xfrm>
            <a:off x="2092750" y="4384603"/>
            <a:ext cx="315557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christine.petr@univ-ubs.fr </a:t>
            </a:r>
          </a:p>
        </p:txBody>
      </p:sp>
    </p:spTree>
    <p:extLst>
      <p:ext uri="{BB962C8B-B14F-4D97-AF65-F5344CB8AC3E}">
        <p14:creationId xmlns:p14="http://schemas.microsoft.com/office/powerpoint/2010/main" val="13244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505" y="1564405"/>
            <a:ext cx="11921067" cy="2361627"/>
            <a:chOff x="94129" y="154555"/>
            <a:chExt cx="8940800" cy="2361627"/>
          </a:xfrm>
        </p:grpSpPr>
        <p:sp>
          <p:nvSpPr>
            <p:cNvPr id="37" name="Rectangle à coins arrondis 27"/>
            <p:cNvSpPr/>
            <p:nvPr/>
          </p:nvSpPr>
          <p:spPr>
            <a:xfrm>
              <a:off x="94129" y="154555"/>
              <a:ext cx="8940800" cy="236162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21"/>
            <p:cNvSpPr txBox="1"/>
            <p:nvPr/>
          </p:nvSpPr>
          <p:spPr>
            <a:xfrm>
              <a:off x="147917" y="827536"/>
              <a:ext cx="19364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1. Phase préliminaire</a:t>
              </a:r>
            </a:p>
            <a:p>
              <a:pPr marL="174625" indent="188913">
                <a:buFont typeface="Wingdings" panose="05000000000000000000" pitchFamily="2" charset="2"/>
                <a:buChar char="ü"/>
              </a:pPr>
              <a:r>
                <a:rPr lang="fr-FR" sz="1200" dirty="0" smtClean="0"/>
                <a:t>Analyser</a:t>
              </a:r>
            </a:p>
            <a:p>
              <a:pPr marL="174625" indent="188913">
                <a:buFont typeface="Wingdings" panose="05000000000000000000" pitchFamily="2" charset="2"/>
                <a:buChar char="ü"/>
              </a:pPr>
              <a:r>
                <a:rPr lang="fr-FR" sz="1200" dirty="0" smtClean="0"/>
                <a:t>Comprendre</a:t>
              </a:r>
            </a:p>
            <a:p>
              <a:pPr marL="174625" indent="188913">
                <a:buFont typeface="Wingdings" panose="05000000000000000000" pitchFamily="2" charset="2"/>
                <a:buChar char="ü"/>
              </a:pPr>
              <a:r>
                <a:rPr lang="fr-FR" sz="1200" dirty="0" smtClean="0"/>
                <a:t>Adapter</a:t>
              </a:r>
            </a:p>
            <a:p>
              <a:pPr marL="174625" indent="188913">
                <a:buFont typeface="Wingdings" panose="05000000000000000000" pitchFamily="2" charset="2"/>
                <a:buChar char="ü"/>
              </a:pPr>
              <a:r>
                <a:rPr lang="fr-FR" sz="1200" dirty="0" smtClean="0"/>
                <a:t>Paramétrer</a:t>
              </a:r>
              <a:endParaRPr lang="fr-FR" sz="1200" dirty="0"/>
            </a:p>
          </p:txBody>
        </p:sp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835883139"/>
                </p:ext>
              </p:extLst>
            </p:nvPr>
          </p:nvGraphicFramePr>
          <p:xfrm>
            <a:off x="2070942" y="181478"/>
            <a:ext cx="6599796" cy="13870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976813" y="1246881"/>
              <a:ext cx="13285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Export des données historiques</a:t>
              </a:r>
            </a:p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Echanges préliminaires </a:t>
              </a:r>
              <a:endParaRPr lang="fr-FR" sz="105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4966" y="1246881"/>
              <a:ext cx="13285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Analyse 360° de l’historique</a:t>
              </a:r>
            </a:p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Echanges compréhension business</a:t>
              </a:r>
            </a:p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Recommandations </a:t>
              </a:r>
              <a:r>
                <a:rPr lang="fr-FR" sz="1050" dirty="0" err="1" smtClean="0"/>
                <a:t>Yield</a:t>
              </a:r>
              <a:endParaRPr lang="fr-FR" sz="105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93119" y="1246881"/>
              <a:ext cx="13285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Enquêtes</a:t>
              </a:r>
            </a:p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Analyses</a:t>
              </a:r>
            </a:p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Adaptation de la stratégie de </a:t>
              </a:r>
              <a:r>
                <a:rPr lang="fr-FR" sz="1050" dirty="0" err="1" smtClean="0"/>
                <a:t>Yield</a:t>
              </a:r>
              <a:endParaRPr lang="fr-FR" sz="105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51272" y="1246881"/>
              <a:ext cx="13285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Mise en place de tests des stratégies de </a:t>
              </a:r>
              <a:r>
                <a:rPr lang="fr-FR" sz="1050" dirty="0" err="1" smtClean="0"/>
                <a:t>Yield</a:t>
              </a:r>
              <a:endParaRPr lang="fr-FR" sz="105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09425" y="1246881"/>
              <a:ext cx="13285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Suivi et mesure de la performance des tests</a:t>
              </a:r>
            </a:p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Adaptation de la stratégie de </a:t>
              </a:r>
              <a:r>
                <a:rPr lang="fr-FR" sz="1050" dirty="0" err="1" smtClean="0"/>
                <a:t>Yield</a:t>
              </a:r>
              <a:endParaRPr lang="fr-FR" sz="1050" dirty="0" smtClean="0"/>
            </a:p>
            <a:p>
              <a:pPr marL="93663" indent="-93663">
                <a:buFont typeface="Wingdings" panose="05000000000000000000" pitchFamily="2" charset="2"/>
                <a:buChar char="§"/>
              </a:pPr>
              <a:endParaRPr lang="fr-FR" sz="1050" dirty="0" smtClean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5505" y="4087839"/>
            <a:ext cx="11921067" cy="2611238"/>
            <a:chOff x="94129" y="3371790"/>
            <a:chExt cx="8940800" cy="2611238"/>
          </a:xfrm>
        </p:grpSpPr>
        <p:sp>
          <p:nvSpPr>
            <p:cNvPr id="39" name="Rectangle à coins arrondis 28"/>
            <p:cNvSpPr/>
            <p:nvPr/>
          </p:nvSpPr>
          <p:spPr>
            <a:xfrm>
              <a:off x="94129" y="3371790"/>
              <a:ext cx="8940800" cy="261123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17815895"/>
                </p:ext>
              </p:extLst>
            </p:nvPr>
          </p:nvGraphicFramePr>
          <p:xfrm>
            <a:off x="2127345" y="3384812"/>
            <a:ext cx="6626690" cy="1386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2127345" y="4458218"/>
              <a:ext cx="13285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Mise en place d’un flux de récupération des données en temps réel</a:t>
              </a:r>
            </a:p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Données de ventes, de performance web, exogènes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4458218"/>
              <a:ext cx="13285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Elaboration de modèles de prévision automatiques</a:t>
              </a:r>
            </a:p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Incluant toute l’information disponible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57550" y="4458218"/>
              <a:ext cx="13285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Elaboration et mise en place d’une interface de suivi et de pilotage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26442" y="4458218"/>
              <a:ext cx="13285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Recommandations dynamiques de </a:t>
              </a:r>
              <a:r>
                <a:rPr lang="fr-FR" sz="1050" dirty="0" err="1" smtClean="0"/>
                <a:t>Yield</a:t>
              </a:r>
              <a:r>
                <a:rPr lang="fr-FR" sz="1050" dirty="0" smtClean="0"/>
                <a:t> (</a:t>
              </a:r>
              <a:r>
                <a:rPr lang="fr-FR" sz="1050" dirty="0" err="1" smtClean="0"/>
                <a:t>pricing</a:t>
              </a:r>
              <a:r>
                <a:rPr lang="fr-FR" sz="1050" dirty="0" smtClean="0"/>
                <a:t>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95334" y="4458218"/>
              <a:ext cx="13285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3663" indent="-93663">
                <a:buFont typeface="Wingdings" panose="05000000000000000000" pitchFamily="2" charset="2"/>
                <a:buChar char="§"/>
              </a:pPr>
              <a:r>
                <a:rPr lang="fr-FR" sz="1050" dirty="0" smtClean="0"/>
                <a:t>Suivi et pilotage en temps réel de l’activité et de l’impact du </a:t>
              </a:r>
              <a:r>
                <a:rPr lang="fr-FR" sz="1050" dirty="0" err="1" smtClean="0"/>
                <a:t>Yield</a:t>
              </a:r>
              <a:endParaRPr lang="fr-FR" sz="1050" dirty="0" smtClean="0"/>
            </a:p>
          </p:txBody>
        </p:sp>
        <p:sp>
          <p:nvSpPr>
            <p:cNvPr id="40" name="ZoneTexte 21"/>
            <p:cNvSpPr txBox="1"/>
            <p:nvPr/>
          </p:nvSpPr>
          <p:spPr>
            <a:xfrm>
              <a:off x="147917" y="4146593"/>
              <a:ext cx="1976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2. Mise en place des outils de </a:t>
              </a:r>
              <a:r>
                <a:rPr lang="fr-FR" sz="1200" b="1" dirty="0" err="1" smtClean="0"/>
                <a:t>Yield</a:t>
              </a:r>
              <a:r>
                <a:rPr lang="fr-FR" sz="1200" b="1" dirty="0" smtClean="0"/>
                <a:t> Management en temps réel</a:t>
              </a:r>
            </a:p>
            <a:p>
              <a:pPr marL="363538" indent="-188913">
                <a:buFont typeface="Wingdings" panose="05000000000000000000" pitchFamily="2" charset="2"/>
                <a:buChar char="ü"/>
              </a:pPr>
              <a:r>
                <a:rPr lang="fr-FR" sz="1200" dirty="0" smtClean="0"/>
                <a:t>Suivi des ventes</a:t>
              </a:r>
            </a:p>
            <a:p>
              <a:pPr marL="363538" indent="-188913">
                <a:buFont typeface="Wingdings" panose="05000000000000000000" pitchFamily="2" charset="2"/>
                <a:buChar char="ü"/>
              </a:pPr>
              <a:r>
                <a:rPr lang="fr-FR" sz="1200" dirty="0" smtClean="0"/>
                <a:t>Pilotage des ventes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823" y="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rgbClr val="03224C"/>
                </a:solidFill>
              </a:rPr>
              <a:t>Mise en place du </a:t>
            </a:r>
            <a:r>
              <a:rPr lang="fr-FR" sz="3600" b="1" dirty="0" err="1" smtClean="0">
                <a:solidFill>
                  <a:srgbClr val="03224C"/>
                </a:solidFill>
              </a:rPr>
              <a:t>Yield</a:t>
            </a:r>
            <a:r>
              <a:rPr lang="fr-FR" sz="3600" b="1" dirty="0" smtClean="0">
                <a:solidFill>
                  <a:srgbClr val="03224C"/>
                </a:solidFill>
              </a:rPr>
              <a:t> Management au Musée </a:t>
            </a:r>
            <a:endParaRPr lang="fr-FR" sz="3600" b="1" dirty="0">
              <a:solidFill>
                <a:srgbClr val="03224C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557" y="387071"/>
            <a:ext cx="1784443" cy="6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41871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3224C"/>
                </a:solidFill>
              </a:rPr>
              <a:t>Indicateurs de mesure de la performance</a:t>
            </a:r>
            <a:endParaRPr lang="fr-FR" sz="4000" b="1" dirty="0">
              <a:solidFill>
                <a:srgbClr val="03224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51" y="1951920"/>
            <a:ext cx="3190104" cy="239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74445" y="2190450"/>
            <a:ext cx="420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Chiffre d’affaires billetterie</a:t>
            </a:r>
            <a:endParaRPr lang="fr-FR" sz="1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8330625" y="2082729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Fidélisation </a:t>
            </a:r>
            <a:r>
              <a:rPr lang="fr-FR" sz="1400" i="1" dirty="0"/>
              <a:t>clients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94744" y="11652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400" dirty="0" smtClean="0"/>
          </a:p>
          <a:p>
            <a:r>
              <a:rPr lang="fr-FR" sz="1400" i="1" dirty="0" err="1" smtClean="0"/>
              <a:t>Upsell</a:t>
            </a:r>
            <a:endParaRPr lang="fr-FR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8385957" y="3856418"/>
            <a:ext cx="1711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/>
              <a:t>Taux de remplissage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874471" y="3706839"/>
            <a:ext cx="2097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/>
              <a:t>Diversification des publics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9582" y="4717200"/>
            <a:ext cx="1963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/>
              <a:t>Satisfaction spectateurs</a:t>
            </a:r>
          </a:p>
        </p:txBody>
      </p:sp>
    </p:spTree>
    <p:extLst>
      <p:ext uri="{BB962C8B-B14F-4D97-AF65-F5344CB8AC3E}">
        <p14:creationId xmlns:p14="http://schemas.microsoft.com/office/powerpoint/2010/main" val="4647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815" y="-81499"/>
            <a:ext cx="11184988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3224C"/>
                </a:solidFill>
              </a:rPr>
              <a:t>Le CRM dans le spectacle vivant</a:t>
            </a:r>
            <a:endParaRPr lang="fr-FR" sz="4000" dirty="0">
              <a:solidFill>
                <a:srgbClr val="03224C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601273"/>
              </p:ext>
            </p:extLst>
          </p:nvPr>
        </p:nvGraphicFramePr>
        <p:xfrm>
          <a:off x="390052" y="1586141"/>
          <a:ext cx="11049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BIS - Biennales internationnales du spectac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59" y="5879476"/>
            <a:ext cx="1334231" cy="8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6255" y="42"/>
            <a:ext cx="11035748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3224C"/>
                </a:solidFill>
              </a:rPr>
              <a:t>CRM ou GRC : la relation est la clef du succès</a:t>
            </a:r>
            <a:endParaRPr lang="fr-FR" sz="3600" b="1" dirty="0">
              <a:solidFill>
                <a:srgbClr val="03224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19315" y="2354837"/>
            <a:ext cx="2404490" cy="2884983"/>
          </a:xfrm>
          <a:ln w="38100" cmpd="sng">
            <a:solidFill>
              <a:srgbClr val="03224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>
                <a:sym typeface="Wingdings" panose="05000000000000000000" pitchFamily="2" charset="2"/>
              </a:rPr>
              <a:t>Il est plus judicieux de pérenniser une relation avec un client déjà acquis que de recruter constamment de nouveaux clients</a:t>
            </a:r>
          </a:p>
          <a:p>
            <a:pPr marL="0" indent="0" algn="ctr">
              <a:buNone/>
            </a:pPr>
            <a:endParaRPr lang="fr-FR" sz="2400" dirty="0" smtClean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fr-FR" sz="2400" dirty="0">
              <a:sym typeface="Wingdings" panose="05000000000000000000" pitchFamily="2" charset="2"/>
            </a:endParaRPr>
          </a:p>
        </p:txBody>
      </p:sp>
      <p:pic>
        <p:nvPicPr>
          <p:cNvPr id="7" name="Picture 2" descr="BIS - Biennales internationnales du specta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60" y="5856417"/>
            <a:ext cx="1305485" cy="8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25881" y="1605028"/>
            <a:ext cx="819196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03224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A l’origine dans le secteur marchand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403281" y="2560884"/>
            <a:ext cx="5009984" cy="523220"/>
          </a:xfrm>
          <a:prstGeom prst="rect">
            <a:avLst/>
          </a:prstGeom>
          <a:solidFill>
            <a:srgbClr val="66CCCC"/>
          </a:solidFill>
          <a:ln>
            <a:solidFill>
              <a:srgbClr val="03224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3224C"/>
                </a:solidFill>
              </a:rPr>
              <a:t>« Gestion de la Relation Client »</a:t>
            </a:r>
            <a:endParaRPr lang="fr-FR" sz="2800" dirty="0">
              <a:solidFill>
                <a:srgbClr val="03224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983" y="2876935"/>
            <a:ext cx="2885389" cy="1569660"/>
          </a:xfrm>
          <a:prstGeom prst="rect">
            <a:avLst/>
          </a:prstGeom>
          <a:ln w="19050" cmpd="sng">
            <a:solidFill>
              <a:srgbClr val="03224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Deux terminologies (FR vs GB) pour évoquer un même principe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404387" y="5411965"/>
            <a:ext cx="9001391" cy="584776"/>
          </a:xfrm>
          <a:prstGeom prst="rect">
            <a:avLst/>
          </a:prstGeom>
          <a:solidFill>
            <a:srgbClr val="03224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fr-FR" sz="3200" dirty="0" smtClean="0"/>
              <a:t>Concrètement : il faut fidéliser plutôt que recruter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407709" y="4081801"/>
            <a:ext cx="5009984" cy="830997"/>
          </a:xfrm>
          <a:prstGeom prst="rect">
            <a:avLst/>
          </a:prstGeom>
          <a:solidFill>
            <a:srgbClr val="66CCCC"/>
          </a:solidFill>
          <a:ln>
            <a:solidFill>
              <a:srgbClr val="03224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3224C"/>
                </a:solidFill>
              </a:rPr>
              <a:t>« Customer Relationship Management »</a:t>
            </a:r>
            <a:endParaRPr lang="fr-FR" sz="2400" dirty="0">
              <a:solidFill>
                <a:srgbClr val="03224C"/>
              </a:solidFill>
            </a:endParaRPr>
          </a:p>
        </p:txBody>
      </p:sp>
      <p:sp>
        <p:nvSpPr>
          <p:cNvPr id="12" name="Flèche à trois pointes 11"/>
          <p:cNvSpPr/>
          <p:nvPr/>
        </p:nvSpPr>
        <p:spPr>
          <a:xfrm rot="5400000">
            <a:off x="8070509" y="2878722"/>
            <a:ext cx="776730" cy="1405702"/>
          </a:xfrm>
          <a:prstGeom prst="leftRightUpArrow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-837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3224C"/>
                </a:solidFill>
              </a:rPr>
              <a:t>CRM et spectacle vivant</a:t>
            </a:r>
            <a:endParaRPr lang="fr-FR" sz="4000" b="1" dirty="0">
              <a:solidFill>
                <a:srgbClr val="03224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599" y="1627428"/>
            <a:ext cx="1103599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3224C"/>
                </a:solidFill>
              </a:rPr>
              <a:t>Evolution des perspectives marketing sur l’étude des publics du spectacle vivant</a:t>
            </a:r>
            <a:endParaRPr lang="fr-FR" sz="2400" b="1" dirty="0">
              <a:solidFill>
                <a:srgbClr val="03224C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512508057"/>
              </p:ext>
            </p:extLst>
          </p:nvPr>
        </p:nvGraphicFramePr>
        <p:xfrm>
          <a:off x="320626" y="2441181"/>
          <a:ext cx="11479903" cy="4216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0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43906" y="113941"/>
            <a:ext cx="10909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fr-FR" sz="2800" b="1" dirty="0" smtClean="0">
                <a:solidFill>
                  <a:srgbClr val="03224C"/>
                </a:solidFill>
                <a:latin typeface="+mj-lt"/>
              </a:rPr>
              <a:t>Le CRM au service des stratégies de parcours du spectateur </a:t>
            </a:r>
            <a:r>
              <a:rPr lang="fr-FR" sz="2800" b="1" dirty="0" smtClean="0">
                <a:solidFill>
                  <a:srgbClr val="03224C"/>
                </a:solidFill>
              </a:rPr>
              <a:t/>
            </a:r>
            <a:br>
              <a:rPr lang="fr-FR" sz="2800" b="1" dirty="0" smtClean="0">
                <a:solidFill>
                  <a:srgbClr val="03224C"/>
                </a:solidFill>
              </a:rPr>
            </a:br>
            <a:endParaRPr lang="fr-FR" sz="2800" dirty="0">
              <a:solidFill>
                <a:srgbClr val="03224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8943" y="1935650"/>
            <a:ext cx="48089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Il faut adopter une </a:t>
            </a:r>
            <a:r>
              <a:rPr lang="fr-FR" sz="2400" b="1" dirty="0" smtClean="0"/>
              <a:t>approche proactive de la relation à ses publics</a:t>
            </a:r>
            <a:br>
              <a:rPr lang="fr-FR" sz="2400" b="1" dirty="0" smtClean="0"/>
            </a:br>
            <a:endParaRPr lang="fr-FR" sz="2400" b="1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Le CRM est alors une </a:t>
            </a:r>
            <a:r>
              <a:rPr lang="fr-FR" sz="2400" b="1" dirty="0" smtClean="0"/>
              <a:t>stratégie et un système au service de la formalisation d’un parcours du spectateur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461300" y="1984967"/>
            <a:ext cx="526521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fr-FR" sz="2400" dirty="0"/>
              <a:t>Pour le fidéliser à l’établissement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dirty="0"/>
              <a:t>Pour favoriser un spectateur culturel omnivore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dirty="0"/>
              <a:t>Pour stimuler la </a:t>
            </a:r>
            <a:r>
              <a:rPr lang="fr-FR" sz="2400" dirty="0" err="1"/>
              <a:t>co</a:t>
            </a:r>
            <a:r>
              <a:rPr lang="fr-FR" sz="2400" dirty="0"/>
              <a:t>-création </a:t>
            </a:r>
            <a:endParaRPr lang="fr-FR" sz="24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ü"/>
            </a:pPr>
            <a:endParaRPr lang="fr-FR" sz="24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fr-FR" sz="2400" dirty="0"/>
          </a:p>
          <a:p>
            <a:pPr lvl="1"/>
            <a:endParaRPr lang="fr-F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dirty="0" smtClean="0"/>
              <a:t>Principe du cycle de vie du consommateur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dirty="0"/>
              <a:t>S</a:t>
            </a:r>
            <a:r>
              <a:rPr lang="fr-FR" sz="2400" dirty="0" smtClean="0"/>
              <a:t>pectateur culturel</a:t>
            </a:r>
            <a:endParaRPr lang="fr-FR" sz="2400" dirty="0"/>
          </a:p>
        </p:txBody>
      </p:sp>
      <p:sp>
        <p:nvSpPr>
          <p:cNvPr id="7" name="Flèche vers le bas 6"/>
          <p:cNvSpPr/>
          <p:nvPr/>
        </p:nvSpPr>
        <p:spPr>
          <a:xfrm>
            <a:off x="2207198" y="3378143"/>
            <a:ext cx="937134" cy="1195912"/>
          </a:xfrm>
          <a:prstGeom prst="downArrow">
            <a:avLst/>
          </a:prstGeom>
          <a:ln w="38100" cmpd="sng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rayée 7"/>
          <p:cNvSpPr/>
          <p:nvPr/>
        </p:nvSpPr>
        <p:spPr>
          <a:xfrm>
            <a:off x="5154241" y="2416482"/>
            <a:ext cx="1257734" cy="591791"/>
          </a:xfrm>
          <a:prstGeom prst="stripedRightArrow">
            <a:avLst/>
          </a:prstGeom>
          <a:ln w="38100" cmpd="sng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rayée 8"/>
          <p:cNvSpPr/>
          <p:nvPr/>
        </p:nvSpPr>
        <p:spPr>
          <a:xfrm>
            <a:off x="5158673" y="5034680"/>
            <a:ext cx="1257734" cy="591791"/>
          </a:xfrm>
          <a:prstGeom prst="stripedRightArrow">
            <a:avLst/>
          </a:prstGeom>
          <a:ln w="38100" cmpd="sng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3726"/>
            <a:ext cx="10515600" cy="1325563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3224C"/>
                </a:solidFill>
              </a:rPr>
              <a:t>Les freins subjectifs et objectifs des stratégies CRM </a:t>
            </a:r>
            <a:br>
              <a:rPr lang="fr-FR" sz="3200" b="1" dirty="0" smtClean="0">
                <a:solidFill>
                  <a:srgbClr val="03224C"/>
                </a:solidFill>
              </a:rPr>
            </a:br>
            <a:endParaRPr lang="fr-FR" sz="3200" b="1" dirty="0">
              <a:solidFill>
                <a:srgbClr val="03224C"/>
              </a:solidFill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757678"/>
              </p:ext>
            </p:extLst>
          </p:nvPr>
        </p:nvGraphicFramePr>
        <p:xfrm>
          <a:off x="184961" y="1665348"/>
          <a:ext cx="11788169" cy="405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23449" y="6127507"/>
            <a:ext cx="10123523" cy="4873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fr-FR" sz="2800" dirty="0">
                <a:solidFill>
                  <a:schemeClr val="bg1"/>
                </a:solidFill>
              </a:rPr>
              <a:t>M</a:t>
            </a:r>
            <a:r>
              <a:rPr lang="fr-FR" sz="2800" dirty="0" smtClean="0">
                <a:solidFill>
                  <a:schemeClr val="bg1"/>
                </a:solidFill>
              </a:rPr>
              <a:t>ais </a:t>
            </a:r>
            <a:r>
              <a:rPr lang="fr-FR" sz="2800" dirty="0">
                <a:solidFill>
                  <a:schemeClr val="bg1"/>
                </a:solidFill>
              </a:rPr>
              <a:t>ces freins ne sont pas tous </a:t>
            </a:r>
            <a:r>
              <a:rPr lang="fr-FR" sz="2800" dirty="0" smtClean="0">
                <a:solidFill>
                  <a:schemeClr val="bg1"/>
                </a:solidFill>
              </a:rPr>
              <a:t>justifiés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3" y="99265"/>
            <a:ext cx="10424867" cy="1325563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rgbClr val="03224C"/>
                </a:solidFill>
              </a:rPr>
              <a:t>Les données spectateurs et les open data : une richesse inexploitée</a:t>
            </a:r>
            <a:br>
              <a:rPr lang="fr-FR" sz="2800" b="1" dirty="0" smtClean="0">
                <a:solidFill>
                  <a:srgbClr val="03224C"/>
                </a:solidFill>
              </a:rPr>
            </a:br>
            <a:endParaRPr lang="fr-FR" sz="2800" b="1" dirty="0">
              <a:solidFill>
                <a:srgbClr val="03224C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457986"/>
              </p:ext>
            </p:extLst>
          </p:nvPr>
        </p:nvGraphicFramePr>
        <p:xfrm>
          <a:off x="394291" y="987252"/>
          <a:ext cx="10986962" cy="320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149890652"/>
              </p:ext>
            </p:extLst>
          </p:nvPr>
        </p:nvGraphicFramePr>
        <p:xfrm>
          <a:off x="789161" y="3785000"/>
          <a:ext cx="4303422" cy="2860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893734993"/>
              </p:ext>
            </p:extLst>
          </p:nvPr>
        </p:nvGraphicFramePr>
        <p:xfrm>
          <a:off x="6808870" y="3748013"/>
          <a:ext cx="3906526" cy="288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Double flèche horizontale 16"/>
          <p:cNvSpPr/>
          <p:nvPr/>
        </p:nvSpPr>
        <p:spPr>
          <a:xfrm>
            <a:off x="4759656" y="4906938"/>
            <a:ext cx="1886600" cy="517817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3929" y="-926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03224C"/>
                </a:solidFill>
              </a:rPr>
              <a:t>Ancrages théoriques de l’utilisation de la connaissance spectateur</a:t>
            </a:r>
            <a:endParaRPr lang="fr-FR" sz="3200" b="1" dirty="0">
              <a:solidFill>
                <a:srgbClr val="03224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6534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C’est le premier pas qui coûte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culture, une addiction qui fait du bien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Les portefeuilles de produits sont morts ….. Vive les portefeuilles de clients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Le lien vaut plus que le bien 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Méfiez vous des « bons clients » </a:t>
            </a:r>
          </a:p>
          <a:p>
            <a:pPr marL="514350" indent="-514350"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807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5760" y="1595008"/>
            <a:ext cx="1129611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La segmentation des publics consiste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à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définir des segments composés de clients pouvant se ressembler et adopter les mêmes comportements de consommation, en plus de regrouper des clients historiques dont les habitudes de consommation sont similaires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>
              <a:solidFill>
                <a:prstClr val="black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1400" dirty="0" smtClean="0">
              <a:solidFill>
                <a:prstClr val="black"/>
              </a:solidFill>
              <a:latin typeface="Helvetica Neue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Il s’agit alors d’adopter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une communication ciblée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et de proposer un produit adapté en tenant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compte des multiples groupes, </a:t>
            </a:r>
            <a:r>
              <a:rPr lang="fr-F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parce </a:t>
            </a:r>
            <a:r>
              <a:rPr lang="fr-F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qu’</a:t>
            </a:r>
            <a:r>
              <a:rPr lang="fr-FR" sz="1400" b="1" dirty="0">
                <a:solidFill>
                  <a:srgbClr val="66CCCC">
                    <a:lumMod val="75000"/>
                  </a:srgbClr>
                </a:solidFill>
                <a:latin typeface="Helvetica Neue"/>
              </a:rPr>
              <a:t>une offre répondant aux attentes des publics a une meilleure probabilité de provoquer l’acte </a:t>
            </a:r>
            <a:r>
              <a:rPr lang="fr-FR" sz="1400" b="1" dirty="0" smtClean="0">
                <a:solidFill>
                  <a:srgbClr val="66CCCC">
                    <a:lumMod val="75000"/>
                  </a:srgbClr>
                </a:solidFill>
                <a:latin typeface="Helvetica Neue"/>
              </a:rPr>
              <a:t>d’achat.</a:t>
            </a:r>
            <a:r>
              <a:rPr lang="fr-FR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vetica Neue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173" y="2208760"/>
            <a:ext cx="7335705" cy="175980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2600612" y="4920985"/>
            <a:ext cx="6990781" cy="1678892"/>
            <a:chOff x="3619779" y="4422066"/>
            <a:chExt cx="5243086" cy="1678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9779" y="4422066"/>
              <a:ext cx="2533216" cy="167889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8184" y="4422066"/>
              <a:ext cx="2524681" cy="1678892"/>
            </a:xfrm>
            <a:prstGeom prst="rect">
              <a:avLst/>
            </a:prstGeom>
          </p:spPr>
        </p:pic>
      </p:grpSp>
      <p:sp>
        <p:nvSpPr>
          <p:cNvPr id="10" name="Titre 1"/>
          <p:cNvSpPr txBox="1">
            <a:spLocks/>
          </p:cNvSpPr>
          <p:nvPr/>
        </p:nvSpPr>
        <p:spPr>
          <a:xfrm>
            <a:off x="1208412" y="0"/>
            <a:ext cx="9543997" cy="770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322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Modalités pratiques d’une stratégie CRM</a:t>
            </a:r>
            <a:endParaRPr lang="fr-FR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03137" y="998687"/>
            <a:ext cx="7188811" cy="461665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>
                <a:solidFill>
                  <a:srgbClr val="03224C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322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segmentation des publics : Quoi pour qui ?</a:t>
            </a:r>
          </a:p>
        </p:txBody>
      </p:sp>
    </p:spTree>
    <p:extLst>
      <p:ext uri="{BB962C8B-B14F-4D97-AF65-F5344CB8AC3E}">
        <p14:creationId xmlns:p14="http://schemas.microsoft.com/office/powerpoint/2010/main" val="24262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ch4team_v3.1">
  <a:themeElements>
    <a:clrScheme name="tech4team_v3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224C"/>
      </a:accent1>
      <a:accent2>
        <a:srgbClr val="66CCCC"/>
      </a:accent2>
      <a:accent3>
        <a:srgbClr val="BFBFBF"/>
      </a:accent3>
      <a:accent4>
        <a:srgbClr val="FF1932"/>
      </a:accent4>
      <a:accent5>
        <a:srgbClr val="00FA9A"/>
      </a:accent5>
      <a:accent6>
        <a:srgbClr val="FF9933"/>
      </a:accent6>
      <a:hlink>
        <a:srgbClr val="0563C1"/>
      </a:hlink>
      <a:folHlink>
        <a:srgbClr val="954F72"/>
      </a:folHlink>
    </a:clrScheme>
    <a:fontScheme name="Tech4Team_v1">
      <a:majorFont>
        <a:latin typeface="Share"/>
        <a:ea typeface=""/>
        <a:cs typeface=""/>
      </a:majorFont>
      <a:minorFont>
        <a:latin typeface="Helvetica Neu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4team_v3.1" id="{3DCD2F1D-640A-42A1-8B5D-A2F55DC0F08B}" vid="{DCDB7D1D-22D1-47F9-8019-DBDA3C1B21AD}"/>
    </a:ext>
  </a:extLst>
</a:theme>
</file>

<file path=ppt/theme/theme3.xml><?xml version="1.0" encoding="utf-8"?>
<a:theme xmlns:a="http://schemas.openxmlformats.org/drawingml/2006/main" name="1_tech4team_v3.1">
  <a:themeElements>
    <a:clrScheme name="tech4team_v3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224C"/>
      </a:accent1>
      <a:accent2>
        <a:srgbClr val="66CCCC"/>
      </a:accent2>
      <a:accent3>
        <a:srgbClr val="BFBFBF"/>
      </a:accent3>
      <a:accent4>
        <a:srgbClr val="FF1932"/>
      </a:accent4>
      <a:accent5>
        <a:srgbClr val="00FA9A"/>
      </a:accent5>
      <a:accent6>
        <a:srgbClr val="FF9933"/>
      </a:accent6>
      <a:hlink>
        <a:srgbClr val="0563C1"/>
      </a:hlink>
      <a:folHlink>
        <a:srgbClr val="954F72"/>
      </a:folHlink>
    </a:clrScheme>
    <a:fontScheme name="Tech4Team_v1">
      <a:majorFont>
        <a:latin typeface="Share"/>
        <a:ea typeface=""/>
        <a:cs typeface=""/>
      </a:majorFont>
      <a:minorFont>
        <a:latin typeface="Helvetica Neu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4team_v3.1" id="{3DCD2F1D-640A-42A1-8B5D-A2F55DC0F08B}" vid="{DCDB7D1D-22D1-47F9-8019-DBDA3C1B21AD}"/>
    </a:ext>
  </a:extLst>
</a:theme>
</file>

<file path=ppt/theme/theme4.xml><?xml version="1.0" encoding="utf-8"?>
<a:theme xmlns:a="http://schemas.openxmlformats.org/drawingml/2006/main" name="2_tech4team_v3.1">
  <a:themeElements>
    <a:clrScheme name="tech4team_v3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224C"/>
      </a:accent1>
      <a:accent2>
        <a:srgbClr val="66CCCC"/>
      </a:accent2>
      <a:accent3>
        <a:srgbClr val="BFBFBF"/>
      </a:accent3>
      <a:accent4>
        <a:srgbClr val="FF1932"/>
      </a:accent4>
      <a:accent5>
        <a:srgbClr val="00FA9A"/>
      </a:accent5>
      <a:accent6>
        <a:srgbClr val="FF9933"/>
      </a:accent6>
      <a:hlink>
        <a:srgbClr val="0563C1"/>
      </a:hlink>
      <a:folHlink>
        <a:srgbClr val="954F72"/>
      </a:folHlink>
    </a:clrScheme>
    <a:fontScheme name="Tech4Team_v1">
      <a:majorFont>
        <a:latin typeface="Share"/>
        <a:ea typeface=""/>
        <a:cs typeface=""/>
      </a:majorFont>
      <a:minorFont>
        <a:latin typeface="Helvetica Neu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4team_v3.1" id="{3DCD2F1D-640A-42A1-8B5D-A2F55DC0F08B}" vid="{DCDB7D1D-22D1-47F9-8019-DBDA3C1B21AD}"/>
    </a:ext>
  </a:extLst>
</a:theme>
</file>

<file path=ppt/theme/theme5.xml><?xml version="1.0" encoding="utf-8"?>
<a:theme xmlns:a="http://schemas.openxmlformats.org/drawingml/2006/main" name="3_tech4team_v3.1">
  <a:themeElements>
    <a:clrScheme name="tech4team_v3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224C"/>
      </a:accent1>
      <a:accent2>
        <a:srgbClr val="66CCCC"/>
      </a:accent2>
      <a:accent3>
        <a:srgbClr val="BFBFBF"/>
      </a:accent3>
      <a:accent4>
        <a:srgbClr val="FF1932"/>
      </a:accent4>
      <a:accent5>
        <a:srgbClr val="00FA9A"/>
      </a:accent5>
      <a:accent6>
        <a:srgbClr val="FF9933"/>
      </a:accent6>
      <a:hlink>
        <a:srgbClr val="0563C1"/>
      </a:hlink>
      <a:folHlink>
        <a:srgbClr val="954F72"/>
      </a:folHlink>
    </a:clrScheme>
    <a:fontScheme name="Tech4Team_v1">
      <a:majorFont>
        <a:latin typeface="Share"/>
        <a:ea typeface=""/>
        <a:cs typeface=""/>
      </a:majorFont>
      <a:minorFont>
        <a:latin typeface="Helvetica Neu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4team_v3.1" id="{3DCD2F1D-640A-42A1-8B5D-A2F55DC0F08B}" vid="{DCDB7D1D-22D1-47F9-8019-DBDA3C1B21AD}"/>
    </a:ext>
  </a:extLst>
</a:theme>
</file>

<file path=ppt/theme/theme6.xml><?xml version="1.0" encoding="utf-8"?>
<a:theme xmlns:a="http://schemas.openxmlformats.org/drawingml/2006/main" name="4_tech4team_v3.1">
  <a:themeElements>
    <a:clrScheme name="tech4team_v3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224C"/>
      </a:accent1>
      <a:accent2>
        <a:srgbClr val="66CCCC"/>
      </a:accent2>
      <a:accent3>
        <a:srgbClr val="BFBFBF"/>
      </a:accent3>
      <a:accent4>
        <a:srgbClr val="FF1932"/>
      </a:accent4>
      <a:accent5>
        <a:srgbClr val="00FA9A"/>
      </a:accent5>
      <a:accent6>
        <a:srgbClr val="FF9933"/>
      </a:accent6>
      <a:hlink>
        <a:srgbClr val="0563C1"/>
      </a:hlink>
      <a:folHlink>
        <a:srgbClr val="954F72"/>
      </a:folHlink>
    </a:clrScheme>
    <a:fontScheme name="Tech4Team_v1">
      <a:majorFont>
        <a:latin typeface="Share"/>
        <a:ea typeface=""/>
        <a:cs typeface=""/>
      </a:majorFont>
      <a:minorFont>
        <a:latin typeface="Helvetica Neu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4team_v3.1" id="{3DCD2F1D-640A-42A1-8B5D-A2F55DC0F08B}" vid="{DCDB7D1D-22D1-47F9-8019-DBDA3C1B21AD}"/>
    </a:ext>
  </a:extLst>
</a:theme>
</file>

<file path=ppt/theme/theme7.xml><?xml version="1.0" encoding="utf-8"?>
<a:theme xmlns:a="http://schemas.openxmlformats.org/drawingml/2006/main" name="5_tech4team_v3.1">
  <a:themeElements>
    <a:clrScheme name="tech4team_v3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224C"/>
      </a:accent1>
      <a:accent2>
        <a:srgbClr val="66CCCC"/>
      </a:accent2>
      <a:accent3>
        <a:srgbClr val="BFBFBF"/>
      </a:accent3>
      <a:accent4>
        <a:srgbClr val="FF1932"/>
      </a:accent4>
      <a:accent5>
        <a:srgbClr val="00FA9A"/>
      </a:accent5>
      <a:accent6>
        <a:srgbClr val="FF9933"/>
      </a:accent6>
      <a:hlink>
        <a:srgbClr val="0563C1"/>
      </a:hlink>
      <a:folHlink>
        <a:srgbClr val="954F72"/>
      </a:folHlink>
    </a:clrScheme>
    <a:fontScheme name="Tech4Team_v1">
      <a:majorFont>
        <a:latin typeface="Share"/>
        <a:ea typeface=""/>
        <a:cs typeface=""/>
      </a:majorFont>
      <a:minorFont>
        <a:latin typeface="Helvetica Neue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4team_v3.1" id="{3DCD2F1D-640A-42A1-8B5D-A2F55DC0F08B}" vid="{DCDB7D1D-22D1-47F9-8019-DBDA3C1B21AD}"/>
    </a:ext>
  </a:extLst>
</a:theme>
</file>

<file path=ppt/theme/themeOverride1.xml><?xml version="1.0" encoding="utf-8"?>
<a:themeOverride xmlns:a="http://schemas.openxmlformats.org/drawingml/2006/main">
  <a:clrScheme name="tech4team_v3.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224C"/>
    </a:accent1>
    <a:accent2>
      <a:srgbClr val="66CCCC"/>
    </a:accent2>
    <a:accent3>
      <a:srgbClr val="BFBFBF"/>
    </a:accent3>
    <a:accent4>
      <a:srgbClr val="FF1932"/>
    </a:accent4>
    <a:accent5>
      <a:srgbClr val="00FA9A"/>
    </a:accent5>
    <a:accent6>
      <a:srgbClr val="FF9933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1595</Words>
  <Application>Microsoft Office PowerPoint</Application>
  <PresentationFormat>Grand écran</PresentationFormat>
  <Paragraphs>237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19</vt:i4>
      </vt:variant>
    </vt:vector>
  </HeadingPairs>
  <TitlesOfParts>
    <vt:vector size="38" baseType="lpstr">
      <vt:lpstr>Arial</vt:lpstr>
      <vt:lpstr>Arial Narrow</vt:lpstr>
      <vt:lpstr>Bell MT</vt:lpstr>
      <vt:lpstr>Calibri</vt:lpstr>
      <vt:lpstr>Calibri Light</vt:lpstr>
      <vt:lpstr>Courier New</vt:lpstr>
      <vt:lpstr>Helvetica</vt:lpstr>
      <vt:lpstr>Helvetica Neue</vt:lpstr>
      <vt:lpstr>Roboto Light</vt:lpstr>
      <vt:lpstr>Share</vt:lpstr>
      <vt:lpstr>Times New Roman</vt:lpstr>
      <vt:lpstr>Wingdings</vt:lpstr>
      <vt:lpstr>Thème Office</vt:lpstr>
      <vt:lpstr>tech4team_v3.1</vt:lpstr>
      <vt:lpstr>1_tech4team_v3.1</vt:lpstr>
      <vt:lpstr>2_tech4team_v3.1</vt:lpstr>
      <vt:lpstr>3_tech4team_v3.1</vt:lpstr>
      <vt:lpstr>4_tech4team_v3.1</vt:lpstr>
      <vt:lpstr>5_tech4team_v3.1</vt:lpstr>
      <vt:lpstr>Comment mettre en place une stratégie innovante en billetterie et relations avec les publics ?</vt:lpstr>
      <vt:lpstr>Le CRM dans le spectacle vivant</vt:lpstr>
      <vt:lpstr>CRM ou GRC : la relation est la clef du succès</vt:lpstr>
      <vt:lpstr>CRM et spectacle vivant</vt:lpstr>
      <vt:lpstr>Présentation PowerPoint</vt:lpstr>
      <vt:lpstr>Les freins subjectifs et objectifs des stratégies CRM  </vt:lpstr>
      <vt:lpstr>Les données spectateurs et les open data : une richesse inexploitée </vt:lpstr>
      <vt:lpstr>Ancrages théoriques de l’utilisation de la connaissance spectateur</vt:lpstr>
      <vt:lpstr>Présentation PowerPoint</vt:lpstr>
      <vt:lpstr>Le scoring: l’arme fatale d’un démarchage ciblé et maîtrisé</vt:lpstr>
      <vt:lpstr>Les avantages de cette technique sont multiples</vt:lpstr>
      <vt:lpstr>Vous pouvez alors piloter vos budgets marketing avec une grande précision</vt:lpstr>
      <vt:lpstr>Modalités pratiques d’une stratégie CRM</vt:lpstr>
      <vt:lpstr>Avec ArenaPublics, exploitez les leviers de la connaissance clients pour créer une relation personnalisée et durable avec vos publics</vt:lpstr>
      <vt:lpstr>Avec ArenaPricing, suivez, prévoyez et pilotez vos ventes</vt:lpstr>
      <vt:lpstr>Pour aller plus loin </vt:lpstr>
      <vt:lpstr>Présentation PowerPoint</vt:lpstr>
      <vt:lpstr>Mise en place du Yield Management au Musée </vt:lpstr>
      <vt:lpstr>Indicateurs de mesure de la performance</vt:lpstr>
    </vt:vector>
  </TitlesOfParts>
  <Company>UBS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– Année 2015-2016</dc:title>
  <dc:creator>Christine Petr</dc:creator>
  <cp:lastModifiedBy>Christine Petr</cp:lastModifiedBy>
  <cp:revision>48</cp:revision>
  <dcterms:created xsi:type="dcterms:W3CDTF">2016-01-18T21:37:50Z</dcterms:created>
  <dcterms:modified xsi:type="dcterms:W3CDTF">2016-01-20T16:15:37Z</dcterms:modified>
</cp:coreProperties>
</file>